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7" r:id="rId9"/>
    <p:sldId id="266" r:id="rId10"/>
    <p:sldId id="263" r:id="rId11"/>
    <p:sldId id="264" r:id="rId12"/>
    <p:sldId id="265" r:id="rId13"/>
    <p:sldId id="268" r:id="rId14"/>
    <p:sldId id="269" r:id="rId15"/>
    <p:sldId id="271" r:id="rId16"/>
    <p:sldId id="272" r:id="rId17"/>
    <p:sldId id="273" r:id="rId18"/>
    <p:sldId id="274" r:id="rId19"/>
    <p:sldId id="296" r:id="rId20"/>
    <p:sldId id="298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00" r:id="rId42"/>
    <p:sldId id="301" r:id="rId43"/>
    <p:sldId id="302" r:id="rId44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8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pple:Desktop:STATISTICHE%20VALLE%20DEL%20SIME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18"/>
  <c:chart>
    <c:autoTitleDeleted val="1"/>
    <c:plotArea>
      <c:layout/>
      <c:lineChart>
        <c:grouping val="stacked"/>
        <c:ser>
          <c:idx val="0"/>
          <c:order val="0"/>
          <c:tx>
            <c:v>Valle del Simeto</c:v>
          </c:tx>
          <c:spPr>
            <a:ln w="28575" cmpd="sng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'POPOLAZ 2001-12'!$F$89:$F$99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'POPOLAZ 2001-12'!$H$89:$H$99</c:f>
              <c:numCache>
                <c:formatCode>0.00%</c:formatCode>
                <c:ptCount val="11"/>
                <c:pt idx="0">
                  <c:v>2.4151491555811505E-2</c:v>
                </c:pt>
                <c:pt idx="1">
                  <c:v>1.02583365174761E-2</c:v>
                </c:pt>
                <c:pt idx="2">
                  <c:v>8.9534421010744152E-3</c:v>
                </c:pt>
                <c:pt idx="3">
                  <c:v>9.7558805397194703E-3</c:v>
                </c:pt>
                <c:pt idx="4">
                  <c:v>7.8693982558689438E-3</c:v>
                </c:pt>
                <c:pt idx="5">
                  <c:v>9.8027585087319472E-3</c:v>
                </c:pt>
                <c:pt idx="6">
                  <c:v>9.5299938157081075E-3</c:v>
                </c:pt>
                <c:pt idx="7">
                  <c:v>6.7933614240261444E-3</c:v>
                </c:pt>
                <c:pt idx="8">
                  <c:v>7.4862528500189022E-3</c:v>
                </c:pt>
                <c:pt idx="9">
                  <c:v>-1.5589786770350904E-2</c:v>
                </c:pt>
                <c:pt idx="10">
                  <c:v>3.9345313714123625E-3</c:v>
                </c:pt>
              </c:numCache>
            </c:numRef>
          </c:val>
        </c:ser>
        <c:ser>
          <c:idx val="1"/>
          <c:order val="1"/>
          <c:tx>
            <c:v>Provincia di Catania</c:v>
          </c:tx>
          <c:spPr>
            <a:ln w="28575" cmpd="sng"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'POPOLAZ 2001-12'!$F$89:$F$99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'POPOLAZ 2001-12'!$M$89:$M$99</c:f>
              <c:numCache>
                <c:formatCode>0.00%</c:formatCode>
                <c:ptCount val="11"/>
                <c:pt idx="0">
                  <c:v>4.0000000000000018E-3</c:v>
                </c:pt>
                <c:pt idx="1">
                  <c:v>9.0000000000000028E-3</c:v>
                </c:pt>
                <c:pt idx="2">
                  <c:v>4.0000000000000018E-3</c:v>
                </c:pt>
                <c:pt idx="3">
                  <c:v>4.0000000000000018E-3</c:v>
                </c:pt>
                <c:pt idx="4">
                  <c:v>1.0000000000000005E-3</c:v>
                </c:pt>
                <c:pt idx="5">
                  <c:v>5.0000000000000018E-3</c:v>
                </c:pt>
                <c:pt idx="6">
                  <c:v>3.0000000000000014E-3</c:v>
                </c:pt>
                <c:pt idx="7">
                  <c:v>2.0000000000000009E-3</c:v>
                </c:pt>
                <c:pt idx="8">
                  <c:v>2.0000000000000009E-3</c:v>
                </c:pt>
                <c:pt idx="9">
                  <c:v>-1.1000000000000005E-2</c:v>
                </c:pt>
                <c:pt idx="10">
                  <c:v>-1.0000000000000005E-3</c:v>
                </c:pt>
              </c:numCache>
            </c:numRef>
          </c:val>
        </c:ser>
        <c:ser>
          <c:idx val="2"/>
          <c:order val="2"/>
          <c:tx>
            <c:v>Provincia di Enna</c:v>
          </c:tx>
          <c:spPr>
            <a:ln w="28575" cmpd="sng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'POPOLAZ 2001-12'!$F$89:$F$99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'POPOLAZ 2001-12'!$N$89:$N$99</c:f>
              <c:numCache>
                <c:formatCode>0.00%</c:formatCode>
                <c:ptCount val="11"/>
                <c:pt idx="0">
                  <c:v>-3.0000000000000014E-3</c:v>
                </c:pt>
                <c:pt idx="1">
                  <c:v>-7.0000000000000027E-3</c:v>
                </c:pt>
                <c:pt idx="2">
                  <c:v>-5.0000000000000018E-3</c:v>
                </c:pt>
                <c:pt idx="3">
                  <c:v>-1.0000000000000005E-3</c:v>
                </c:pt>
                <c:pt idx="4">
                  <c:v>-3.0000000000000014E-3</c:v>
                </c:pt>
                <c:pt idx="5">
                  <c:v>0</c:v>
                </c:pt>
                <c:pt idx="6">
                  <c:v>-1.0000000000000005E-3</c:v>
                </c:pt>
                <c:pt idx="7">
                  <c:v>-3.0000000000000014E-3</c:v>
                </c:pt>
                <c:pt idx="8">
                  <c:v>-3.0000000000000014E-3</c:v>
                </c:pt>
                <c:pt idx="9">
                  <c:v>5.0000000000000018E-3</c:v>
                </c:pt>
                <c:pt idx="10">
                  <c:v>-6.0000000000000027E-3</c:v>
                </c:pt>
              </c:numCache>
            </c:numRef>
          </c:val>
        </c:ser>
        <c:marker val="1"/>
        <c:axId val="58342400"/>
        <c:axId val="58368768"/>
      </c:lineChart>
      <c:catAx>
        <c:axId val="5834240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it-IT"/>
          </a:p>
        </c:txPr>
        <c:crossAx val="58368768"/>
        <c:crosses val="autoZero"/>
        <c:auto val="1"/>
        <c:lblAlgn val="ctr"/>
        <c:lblOffset val="100"/>
      </c:catAx>
      <c:valAx>
        <c:axId val="58368768"/>
        <c:scaling>
          <c:orientation val="minMax"/>
        </c:scaling>
        <c:axPos val="l"/>
        <c:majorGridlines/>
        <c:numFmt formatCode="0.00%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it-IT"/>
          </a:p>
        </c:txPr>
        <c:crossAx val="58342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29730080036279"/>
          <c:y val="0.30683315114626408"/>
          <c:w val="0.15324179384984307"/>
          <c:h val="0.5594661119428036"/>
        </c:manualLayout>
      </c:layout>
      <c:spPr>
        <a:ln w="9525" cmpd="sng">
          <a:gradFill flip="none" rotWithShape="1">
            <a:gsLst>
              <a:gs pos="0">
                <a:schemeClr val="accent1">
                  <a:shade val="95000"/>
                  <a:satMod val="10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prstDash val="sysDash"/>
        </a:ln>
      </c:spPr>
      <c:txPr>
        <a:bodyPr/>
        <a:lstStyle/>
        <a:p>
          <a:pPr>
            <a:defRPr lang="en-US"/>
          </a:pPr>
          <a:endParaRPr lang="it-IT"/>
        </a:p>
      </c:txPr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A0580-B79A-4055-86BF-136848A99BA2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1422850-0930-4E31-9D78-B1B7FC2DA6E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41DEE6-57F4-45A4-A3A3-0CC1B8FDF57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/>
          </a:p>
        </p:txBody>
      </p:sp>
      <p:sp>
        <p:nvSpPr>
          <p:cNvPr id="3891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Text Box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50500C-E001-49C6-9AD6-2EA64CEA56C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it-IT"/>
          </a:p>
        </p:txBody>
      </p:sp>
      <p:sp>
        <p:nvSpPr>
          <p:cNvPr id="4096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Text Box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125799-9AB7-490B-AC80-3B67A1C64CD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it-IT"/>
          </a:p>
        </p:txBody>
      </p:sp>
      <p:sp>
        <p:nvSpPr>
          <p:cNvPr id="4403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Text Box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B769CA-7E71-4CC6-898C-D625C7AB3FC9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it-IT"/>
          </a:p>
        </p:txBody>
      </p:sp>
      <p:sp>
        <p:nvSpPr>
          <p:cNvPr id="4608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Text Box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2032FE-F0C2-4B76-A443-ECA4A1036AB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it-IT"/>
          </a:p>
        </p:txBody>
      </p:sp>
      <p:sp>
        <p:nvSpPr>
          <p:cNvPr id="4813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Text Box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C730B5-C242-4B02-B2A6-C0EC2F6B14D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it-IT"/>
          </a:p>
        </p:txBody>
      </p:sp>
      <p:sp>
        <p:nvSpPr>
          <p:cNvPr id="5017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Text Box 2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1B441-D8F2-457D-A886-AF5B8B403969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A3956-3D1B-43E1-ACC9-391A63B6AD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E24B8-9C1C-4F25-8989-EBA7F35CF614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DB6AD-957B-4E51-AAF8-D32D59CCFDE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C87B-FA88-475F-81CB-5F8CD6E89E64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E2D9D-3C75-4F60-A21D-01FCA263AAF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EA22-7D26-41D7-AA44-8F458CB56F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4B5F3-68B8-485C-93D8-23F67D0B3472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65FFE-4CF3-4A5E-BB47-B8B588B2E57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B77F9-616F-4C6B-8028-1AB09CF9661C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6EC28-0E80-49CD-AB7C-96D1918195D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861DB-F631-4BC1-9E0C-C7956ADC335D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A0A24-DA94-4109-AD3B-E3E00976F7B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05926-EC48-4185-B010-79076ED8543D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4C165-6783-4E5B-80FE-2B82D5A30C6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53C27-E8B8-4923-8E30-A4B292D6E4B8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39F30-AB96-44B8-888F-3FDFB68FC78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BDAF4-02A2-49B2-ACE7-85FABEF0AFD9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CF1EB-4090-4986-BC88-845EE25904A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55D2-4496-405A-8C2E-2FE3C041C0EE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94E5-E456-45A4-A0C9-5C3AA8105FA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9F526-B07B-4B74-9BD7-F1034A27FDD6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EC3EB-83C4-43E9-B966-9CC0D62AD3A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419145-22B1-498C-A229-13EA84601E0C}" type="datetimeFigureOut">
              <a:rPr lang="en-US"/>
              <a:pPr>
                <a:defRPr/>
              </a:pPr>
              <a:t>12/10/2013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93AFB9-1AB1-4539-8E14-38C77210E2C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61.png"/><Relationship Id="rId12" Type="http://schemas.openxmlformats.org/officeDocument/2006/relationships/image" Target="../media/image6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8.jpeg"/><Relationship Id="rId5" Type="http://schemas.openxmlformats.org/officeDocument/2006/relationships/image" Target="../media/image59.png"/><Relationship Id="rId10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coordinamento@valledelsimeto.it" TargetMode="External"/><Relationship Id="rId2" Type="http://schemas.openxmlformats.org/officeDocument/2006/relationships/hyperlink" Target="mailto:info@vivisimeto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aija.laura@gmail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85800" y="212725"/>
            <a:ext cx="7772400" cy="1470025"/>
          </a:xfrm>
        </p:spPr>
        <p:txBody>
          <a:bodyPr/>
          <a:lstStyle/>
          <a:p>
            <a:r>
              <a:rPr lang="en-US" smtClean="0"/>
              <a:t>URBANISTICA CONTRATTURALE</a:t>
            </a:r>
            <a:br>
              <a:rPr lang="en-US" smtClean="0"/>
            </a:br>
            <a:r>
              <a:rPr lang="en-US" smtClean="0"/>
              <a:t>prospettive di lavoro in Sicilia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800" y="5003800"/>
            <a:ext cx="8686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Laura Saija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600" i="1" dirty="0" smtClean="0"/>
              <a:t>EU Marie Curie Research Fellow e </a:t>
            </a:r>
            <a:r>
              <a:rPr lang="en-US" sz="1600" i="1" dirty="0" err="1" smtClean="0"/>
              <a:t>docente</a:t>
            </a:r>
            <a:r>
              <a:rPr lang="en-US" sz="1600" i="1" dirty="0" smtClean="0"/>
              <a:t> di </a:t>
            </a:r>
            <a:r>
              <a:rPr lang="en-US" sz="1600" i="1" dirty="0" err="1" smtClean="0"/>
              <a:t>Pianificazione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Territoriale</a:t>
            </a:r>
            <a:endParaRPr lang="en-US" sz="1600" i="1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600" i="1" dirty="0" err="1" smtClean="0"/>
              <a:t>Dipartimento</a:t>
            </a:r>
            <a:r>
              <a:rPr lang="en-US" sz="1600" i="1" dirty="0" smtClean="0"/>
              <a:t> di </a:t>
            </a:r>
            <a:r>
              <a:rPr lang="en-US" sz="1600" i="1" dirty="0" err="1" smtClean="0"/>
              <a:t>Ingegneria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Civile</a:t>
            </a:r>
            <a:r>
              <a:rPr lang="en-US" sz="1600" i="1" dirty="0" smtClean="0"/>
              <a:t> e  </a:t>
            </a:r>
            <a:r>
              <a:rPr lang="en-US" sz="1600" i="1" dirty="0" err="1" smtClean="0"/>
              <a:t>Architettura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Università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degli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Studi</a:t>
            </a:r>
            <a:r>
              <a:rPr lang="en-US" sz="1600" i="1" dirty="0" smtClean="0"/>
              <a:t> di Catania</a:t>
            </a:r>
            <a:endParaRPr lang="en-US" sz="1600" i="1" dirty="0"/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0913" y="1987550"/>
            <a:ext cx="3468687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8" y="1987550"/>
            <a:ext cx="3567112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42291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6100" y="2719388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0" y="1166813"/>
            <a:ext cx="2362200" cy="222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3000" y="2476500"/>
            <a:ext cx="13589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10"/>
          <p:cNvSpPr txBox="1">
            <a:spLocks noChangeArrowheads="1"/>
          </p:cNvSpPr>
          <p:nvPr/>
        </p:nvSpPr>
        <p:spPr bwMode="auto">
          <a:xfrm>
            <a:off x="4440238" y="247650"/>
            <a:ext cx="4703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URBANISITICA E PIANIFICAZIONE “ORDINARIE”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511925" y="5219700"/>
            <a:ext cx="2479675" cy="155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8275" y="5070475"/>
            <a:ext cx="1263650" cy="178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Down Arrow 11"/>
          <p:cNvSpPr/>
          <p:nvPr/>
        </p:nvSpPr>
        <p:spPr>
          <a:xfrm>
            <a:off x="6019800" y="4673600"/>
            <a:ext cx="1562100" cy="673100"/>
          </a:xfrm>
          <a:prstGeom prst="downArrow">
            <a:avLst>
              <a:gd name="adj1" fmla="val 78916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Lightning Bolt 16"/>
          <p:cNvSpPr/>
          <p:nvPr/>
        </p:nvSpPr>
        <p:spPr>
          <a:xfrm>
            <a:off x="3822700" y="0"/>
            <a:ext cx="1066800" cy="6858000"/>
          </a:xfrm>
          <a:prstGeom prst="lightningBol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211138" y="88900"/>
            <a:ext cx="26209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UFFICI “PROGRAMMAZIONE” E</a:t>
            </a:r>
            <a:br>
              <a:rPr lang="en-US" b="1">
                <a:solidFill>
                  <a:schemeClr val="bg1"/>
                </a:solidFill>
                <a:latin typeface="Calibri" pitchFamily="34" charset="0"/>
              </a:rPr>
            </a:b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PROGETTAZIONE EUROPEA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838" y="1676400"/>
            <a:ext cx="3598862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913" y="3876675"/>
            <a:ext cx="3298825" cy="262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"/>
            <a:ext cx="91440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1057275" y="609600"/>
            <a:ext cx="1196975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Progetti 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di sviluppo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7115175" y="504825"/>
            <a:ext cx="1246188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Urbanistica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ordinaria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114300"/>
            <a:ext cx="7277100" cy="670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3175000" y="4806950"/>
            <a:ext cx="1638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Urbanistica</a:t>
            </a:r>
          </a:p>
          <a:p>
            <a:pPr algn="ctr"/>
            <a:r>
              <a:rPr lang="en-US" sz="2400" b="1">
                <a:latin typeface="Calibri" pitchFamily="34" charset="0"/>
              </a:rPr>
              <a:t>ordinaria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5054600" y="4078288"/>
            <a:ext cx="13462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Progetti di sviluppo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1841500"/>
            <a:ext cx="6350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Macintosh HD:Users:apple:Desktop:1454552_586725654697344_190273646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917575" y="414338"/>
            <a:ext cx="744378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>
                <a:solidFill>
                  <a:srgbClr val="FFFF00"/>
                </a:solidFill>
                <a:latin typeface="Calibri" pitchFamily="34" charset="0"/>
              </a:rPr>
              <a:t>IL PATTO DI FIUME SIMETO</a:t>
            </a:r>
            <a:endParaRPr lang="it-IT" sz="400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it-IT" sz="4000" b="1">
                <a:solidFill>
                  <a:srgbClr val="FFFF00"/>
                </a:solidFill>
                <a:latin typeface="Calibri" pitchFamily="34" charset="0"/>
              </a:rPr>
              <a:t> </a:t>
            </a:r>
            <a:endParaRPr lang="it-IT" sz="400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it-IT" sz="4000" b="1">
                <a:solidFill>
                  <a:srgbClr val="FFFF00"/>
                </a:solidFill>
                <a:latin typeface="Calibri" pitchFamily="34" charset="0"/>
              </a:rPr>
              <a:t> </a:t>
            </a:r>
            <a:endParaRPr lang="it-IT" sz="400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it-IT" sz="4000" b="1">
                <a:solidFill>
                  <a:srgbClr val="FFFF00"/>
                </a:solidFill>
                <a:latin typeface="Calibri" pitchFamily="34" charset="0"/>
              </a:rPr>
              <a:t> </a:t>
            </a:r>
            <a:endParaRPr lang="it-IT" sz="400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it-IT" sz="4000" b="1">
                <a:solidFill>
                  <a:srgbClr val="FFFF00"/>
                </a:solidFill>
                <a:latin typeface="Calibri" pitchFamily="34" charset="0"/>
              </a:rPr>
              <a:t> </a:t>
            </a:r>
            <a:endParaRPr lang="it-IT" sz="400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it-IT" sz="4000" b="1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it-IT" sz="4000" b="1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it-IT" sz="4000" b="1">
                <a:solidFill>
                  <a:srgbClr val="FFFF00"/>
                </a:solidFill>
                <a:latin typeface="Calibri" pitchFamily="34" charset="0"/>
              </a:rPr>
              <a:t>IDEE E PROGETTI CONDIVISI </a:t>
            </a:r>
            <a:br>
              <a:rPr lang="it-IT" sz="4000" b="1">
                <a:solidFill>
                  <a:srgbClr val="FFFF00"/>
                </a:solidFill>
                <a:latin typeface="Calibri" pitchFamily="34" charset="0"/>
              </a:rPr>
            </a:br>
            <a:r>
              <a:rPr lang="it-IT" sz="4000" b="1">
                <a:solidFill>
                  <a:srgbClr val="FFFF00"/>
                </a:solidFill>
                <a:latin typeface="Calibri" pitchFamily="34" charset="0"/>
              </a:rPr>
              <a:t>PER LO SVILUPPO LOCALE </a:t>
            </a:r>
            <a:br>
              <a:rPr lang="it-IT" sz="4000" b="1">
                <a:solidFill>
                  <a:srgbClr val="FFFF00"/>
                </a:solidFill>
                <a:latin typeface="Calibri" pitchFamily="34" charset="0"/>
              </a:rPr>
            </a:br>
            <a:r>
              <a:rPr lang="it-IT" sz="4000" b="1">
                <a:solidFill>
                  <a:srgbClr val="FFFF00"/>
                </a:solidFill>
                <a:latin typeface="Calibri" pitchFamily="34" charset="0"/>
              </a:rPr>
              <a:t>DELLA VALLE DEL SIMETO</a:t>
            </a:r>
            <a:endParaRPr lang="it-IT" sz="400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en-US" sz="40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19100" y="1905000"/>
            <a:ext cx="2755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Mauro Mangano</a:t>
            </a:r>
          </a:p>
          <a:p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Chiara Longo</a:t>
            </a:r>
          </a:p>
          <a:p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Laura Saija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Panorama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38" y="5473700"/>
            <a:ext cx="91773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4" descr="Panorama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25675"/>
            <a:ext cx="51816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190500" y="4821238"/>
            <a:ext cx="1317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160.000 </a:t>
            </a:r>
          </a:p>
          <a:p>
            <a:r>
              <a:rPr lang="en-US" b="1">
                <a:latin typeface="Calibri" pitchFamily="34" charset="0"/>
              </a:rPr>
              <a:t>abitanti c.a.</a:t>
            </a:r>
          </a:p>
        </p:txBody>
      </p:sp>
      <p:pic>
        <p:nvPicPr>
          <p:cNvPr id="29701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4575" y="2225675"/>
            <a:ext cx="433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1163270" y="88900"/>
          <a:ext cx="7510829" cy="2717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215900" y="2928938"/>
            <a:ext cx="15065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Variazioni </a:t>
            </a:r>
          </a:p>
          <a:p>
            <a:r>
              <a:rPr lang="en-US" b="1">
                <a:latin typeface="Calibri" pitchFamily="34" charset="0"/>
              </a:rPr>
              <a:t>demografiche</a:t>
            </a:r>
          </a:p>
        </p:txBody>
      </p:sp>
      <p:sp>
        <p:nvSpPr>
          <p:cNvPr id="3" name="Left-Right Arrow 2"/>
          <p:cNvSpPr/>
          <p:nvPr/>
        </p:nvSpPr>
        <p:spPr>
          <a:xfrm rot="2690243">
            <a:off x="1858963" y="4365625"/>
            <a:ext cx="1687512" cy="4445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Left-Right Arrow 5"/>
          <p:cNvSpPr/>
          <p:nvPr/>
        </p:nvSpPr>
        <p:spPr>
          <a:xfrm>
            <a:off x="2676525" y="3390900"/>
            <a:ext cx="1011238" cy="4445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816100" y="222250"/>
            <a:ext cx="4268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Variazione % della popolazione residente (fonte ISTAT)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3255963" y="5462588"/>
            <a:ext cx="4792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Crisi economica/occupazionale</a:t>
            </a:r>
          </a:p>
        </p:txBody>
      </p:sp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3879850" y="3465513"/>
            <a:ext cx="4794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alibri" pitchFamily="34" charset="0"/>
              </a:rPr>
              <a:t>Abbassamento qualità dei servizi di cittadinanza</a:t>
            </a:r>
          </a:p>
        </p:txBody>
      </p:sp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127000" y="3575050"/>
            <a:ext cx="2001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Conflitti etnici;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Gap con l’area metro;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Gap etnico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2806700" y="274638"/>
            <a:ext cx="5880100" cy="1143000"/>
          </a:xfrm>
        </p:spPr>
        <p:txBody>
          <a:bodyPr/>
          <a:lstStyle/>
          <a:p>
            <a:pPr algn="l"/>
            <a:r>
              <a:rPr lang="en-US" b="1" smtClean="0"/>
              <a:t>CRISI AGRUMICOLA</a:t>
            </a:r>
          </a:p>
        </p:txBody>
      </p:sp>
      <p:sp>
        <p:nvSpPr>
          <p:cNvPr id="31746" name="Content Placeholder 3"/>
          <p:cNvSpPr>
            <a:spLocks noGrp="1"/>
          </p:cNvSpPr>
          <p:nvPr>
            <p:ph idx="1"/>
          </p:nvPr>
        </p:nvSpPr>
        <p:spPr>
          <a:xfrm>
            <a:off x="457200" y="2241550"/>
            <a:ext cx="8229600" cy="3341688"/>
          </a:xfrm>
        </p:spPr>
        <p:txBody>
          <a:bodyPr>
            <a:spAutoFit/>
          </a:bodyPr>
          <a:lstStyle/>
          <a:p>
            <a:pPr marL="285750" indent="-285750"/>
            <a:r>
              <a:rPr lang="en-US" smtClean="0"/>
              <a:t>Contrazione fatturato del 16% negli ultimi 5 anni; </a:t>
            </a:r>
          </a:p>
          <a:p>
            <a:pPr marL="285750" indent="-285750"/>
            <a:r>
              <a:rPr lang="en-US" smtClean="0"/>
              <a:t>pedita del 4% annuo di occupati</a:t>
            </a:r>
          </a:p>
          <a:p>
            <a:pPr marL="285750" indent="-285750"/>
            <a:r>
              <a:rPr lang="en-US" smtClean="0"/>
              <a:t>“piccoli giardini improduttivi”</a:t>
            </a:r>
          </a:p>
          <a:p>
            <a:pPr marL="285750" indent="-285750"/>
            <a:r>
              <a:rPr lang="en-US" smtClean="0"/>
              <a:t>Fenomeno del caporalato rurale a carico della componente straniera della popolazione</a:t>
            </a:r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22479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b="1" dirty="0" smtClean="0"/>
              <a:t>DECLINO AMBIENTALE = </a:t>
            </a:r>
            <a:br>
              <a:rPr lang="en-US" b="1" dirty="0" smtClean="0"/>
            </a:br>
            <a:r>
              <a:rPr lang="en-US" b="1" dirty="0" smtClean="0"/>
              <a:t>DECLINO IDENTITARIO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87600"/>
            <a:ext cx="2717800" cy="37385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Problemi</a:t>
            </a:r>
            <a:r>
              <a:rPr lang="en-US" dirty="0" smtClean="0"/>
              <a:t> del </a:t>
            </a:r>
            <a:r>
              <a:rPr lang="en-US" dirty="0" err="1" smtClean="0"/>
              <a:t>ciclo</a:t>
            </a:r>
            <a:r>
              <a:rPr lang="en-US" dirty="0" smtClean="0"/>
              <a:t> </a:t>
            </a:r>
            <a:r>
              <a:rPr lang="en-US" dirty="0" err="1" smtClean="0"/>
              <a:t>rifiuti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Problemi</a:t>
            </a:r>
            <a:r>
              <a:rPr lang="en-US" dirty="0" smtClean="0"/>
              <a:t> al </a:t>
            </a:r>
            <a:r>
              <a:rPr lang="en-US" dirty="0" err="1" smtClean="0"/>
              <a:t>ciclo</a:t>
            </a:r>
            <a:r>
              <a:rPr lang="en-US" dirty="0" smtClean="0"/>
              <a:t> </a:t>
            </a:r>
            <a:r>
              <a:rPr lang="en-US" dirty="0" err="1" smtClean="0"/>
              <a:t>dell’acqua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Abbandono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campagne</a:t>
            </a: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784600" y="1471613"/>
            <a:ext cx="5245100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6943725" y="825500"/>
            <a:ext cx="2085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latin typeface="Calibri" pitchFamily="34" charset="0"/>
              </a:rPr>
              <a:t>Accumulo rifiuti in una via di Adrano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3784600"/>
            <a:ext cx="34417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6753225" y="5719763"/>
            <a:ext cx="2085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Calibri" pitchFamily="34" charset="0"/>
              </a:rPr>
              <a:t>Moria di pesci nella acque del Simeto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Nel settore edile…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800" smtClean="0"/>
              <a:t>Crisi dell’edilizia</a:t>
            </a:r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2165350"/>
            <a:ext cx="36163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5038" y="2552700"/>
            <a:ext cx="53086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3843338" y="2833688"/>
            <a:ext cx="4843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Proliferazione abusivismo edilizio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smtClean="0"/>
              <a:t>Cosa è l’Urbanistica Contrattuale?</a:t>
            </a:r>
            <a:br>
              <a:rPr lang="en-US" sz="3600" smtClean="0"/>
            </a:br>
            <a:endParaRPr lang="en-US" sz="3600" smtClean="0"/>
          </a:p>
          <a:p>
            <a:r>
              <a:rPr lang="en-US" sz="3600" smtClean="0"/>
              <a:t>Perchè parlarne all’ANCE?</a:t>
            </a:r>
            <a:br>
              <a:rPr lang="en-US" sz="3600" smtClean="0"/>
            </a:br>
            <a:endParaRPr lang="en-US" sz="3600" smtClean="0"/>
          </a:p>
          <a:p>
            <a:r>
              <a:rPr lang="en-US" sz="3600" smtClean="0"/>
              <a:t>Un esempio di Urbanistica contrattuale in Sicilia: il Patto per il Fiume Simeto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1363" y="0"/>
            <a:ext cx="24479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Down Arrow 17"/>
          <p:cNvSpPr/>
          <p:nvPr/>
        </p:nvSpPr>
        <p:spPr>
          <a:xfrm>
            <a:off x="-25400" y="4827588"/>
            <a:ext cx="2033588" cy="1998662"/>
          </a:xfrm>
          <a:prstGeom prst="downArrow">
            <a:avLst>
              <a:gd name="adj1" fmla="val 100000"/>
              <a:gd name="adj2" fmla="val 1656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/>
              <a:t>Lavoriamo</a:t>
            </a:r>
            <a:r>
              <a:rPr lang="en-US" sz="1600" dirty="0"/>
              <a:t> </a:t>
            </a:r>
            <a:r>
              <a:rPr lang="en-US" sz="1600" dirty="0" err="1"/>
              <a:t>assieme</a:t>
            </a:r>
            <a:r>
              <a:rPr lang="en-US" sz="1600" dirty="0"/>
              <a:t> </a:t>
            </a: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/>
              <a:t>Patto</a:t>
            </a:r>
            <a:r>
              <a:rPr lang="en-US" sz="1600" dirty="0"/>
              <a:t> di Fiume 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2013…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0400" y="0"/>
            <a:ext cx="250031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2011363" y="1541463"/>
            <a:ext cx="23907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59112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200" b="1">
                <a:solidFill>
                  <a:schemeClr val="bg1"/>
                </a:solidFill>
                <a:ea typeface="ＭＳ Ｐゴシック"/>
                <a:cs typeface="Microsoft YaHei"/>
              </a:rPr>
              <a:t>La marcia dei 5000 ad Adrano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4470400" y="1555750"/>
            <a:ext cx="25003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59112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200" b="1">
                <a:solidFill>
                  <a:srgbClr val="FFFFFF"/>
                </a:solidFill>
                <a:ea typeface="ＭＳ Ｐゴシック"/>
                <a:cs typeface="Microsoft YaHei"/>
              </a:rPr>
              <a:t>La protesta a Paternò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-25400" y="3232150"/>
            <a:ext cx="2033588" cy="1998663"/>
          </a:xfrm>
          <a:prstGeom prst="downArrow">
            <a:avLst>
              <a:gd name="adj1" fmla="val 100000"/>
              <a:gd name="adj2" fmla="val 16562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Prima </a:t>
            </a:r>
            <a:r>
              <a:rPr lang="en-US" sz="1600" dirty="0" err="1"/>
              <a:t>fase</a:t>
            </a:r>
            <a:r>
              <a:rPr lang="en-US" sz="1600" dirty="0"/>
              <a:t> </a:t>
            </a:r>
            <a:r>
              <a:rPr lang="en-US" sz="1600" dirty="0" err="1"/>
              <a:t>organizzativa</a:t>
            </a:r>
            <a:r>
              <a:rPr lang="en-US" sz="1600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Verso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Patto</a:t>
            </a: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2010-2013 </a:t>
            </a:r>
            <a:endParaRPr lang="en-US" sz="1600" dirty="0"/>
          </a:p>
        </p:txBody>
      </p:sp>
      <p:sp>
        <p:nvSpPr>
          <p:cNvPr id="28" name="Down Arrow 27"/>
          <p:cNvSpPr/>
          <p:nvPr/>
        </p:nvSpPr>
        <p:spPr>
          <a:xfrm>
            <a:off x="-25400" y="1541463"/>
            <a:ext cx="2033588" cy="1998662"/>
          </a:xfrm>
          <a:prstGeom prst="downArrow">
            <a:avLst>
              <a:gd name="adj1" fmla="val 100000"/>
              <a:gd name="adj2" fmla="val 1656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/>
              <a:t>Mappatura</a:t>
            </a:r>
            <a:r>
              <a:rPr lang="en-US" sz="1600" dirty="0"/>
              <a:t> di </a:t>
            </a:r>
            <a:r>
              <a:rPr lang="en-US" sz="1600" dirty="0" err="1"/>
              <a:t>Comunità</a:t>
            </a:r>
            <a:r>
              <a:rPr lang="en-US" sz="1600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2009 - 2010</a:t>
            </a:r>
            <a:endParaRPr lang="en-US" sz="1600" dirty="0"/>
          </a:p>
        </p:txBody>
      </p:sp>
      <p:sp>
        <p:nvSpPr>
          <p:cNvPr id="22" name="Down Arrow 21"/>
          <p:cNvSpPr/>
          <p:nvPr/>
        </p:nvSpPr>
        <p:spPr>
          <a:xfrm>
            <a:off x="-25400" y="0"/>
            <a:ext cx="2033588" cy="1998663"/>
          </a:xfrm>
          <a:prstGeom prst="downArrow">
            <a:avLst>
              <a:gd name="adj1" fmla="val 100000"/>
              <a:gd name="adj2" fmla="val 1656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/>
              <a:t>Proteste</a:t>
            </a:r>
            <a:r>
              <a:rPr lang="en-US" sz="1600" dirty="0"/>
              <a:t> </a:t>
            </a:r>
            <a:r>
              <a:rPr lang="en-US" sz="1600" dirty="0" err="1"/>
              <a:t>contro</a:t>
            </a:r>
            <a:r>
              <a:rPr lang="en-US" sz="1600" dirty="0"/>
              <a:t> </a:t>
            </a:r>
            <a:r>
              <a:rPr lang="en-US" sz="1600" dirty="0" err="1"/>
              <a:t>progetti</a:t>
            </a:r>
            <a:r>
              <a:rPr lang="en-US" sz="1600" dirty="0"/>
              <a:t> </a:t>
            </a:r>
            <a:r>
              <a:rPr lang="en-US" sz="1600" dirty="0" err="1"/>
              <a:t>inquinanti</a:t>
            </a:r>
            <a:r>
              <a:rPr lang="en-US" sz="1600" dirty="0"/>
              <a:t> </a:t>
            </a:r>
            <a:r>
              <a:rPr lang="en-US" sz="1600" dirty="0" err="1"/>
              <a:t>sul</a:t>
            </a:r>
            <a:r>
              <a:rPr lang="en-US" sz="1600" dirty="0"/>
              <a:t> </a:t>
            </a:r>
            <a:r>
              <a:rPr lang="en-US" sz="1600" dirty="0" err="1"/>
              <a:t>territorio</a:t>
            </a:r>
            <a:endParaRPr lang="en-US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2002-2009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</p:txBody>
      </p:sp>
      <p:pic>
        <p:nvPicPr>
          <p:cNvPr id="3482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0713" y="0"/>
            <a:ext cx="2173287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1363" y="1998663"/>
            <a:ext cx="2281237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69138" y="1982788"/>
            <a:ext cx="2074862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92600" y="1982788"/>
            <a:ext cx="28448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Immagine 12" descr="DSC_020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32563" y="3563938"/>
            <a:ext cx="26257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Immagine 6" descr="DSC_0096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0888" y="3579813"/>
            <a:ext cx="23447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21" descr="DSC_0414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65625" y="3579813"/>
            <a:ext cx="2166938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g056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6025" y="4737100"/>
            <a:ext cx="1466850" cy="20859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 descr="locandina life acqua.jpg"/>
          <p:cNvPicPr>
            <a:picLocks noChangeAspect="1"/>
          </p:cNvPicPr>
          <p:nvPr/>
        </p:nvPicPr>
        <p:blipFill rotWithShape="1">
          <a:blip r:embed="rId12"/>
          <a:srcRect/>
          <a:stretch/>
        </p:blipFill>
        <p:spPr>
          <a:xfrm>
            <a:off x="2254250" y="5230813"/>
            <a:ext cx="2038350" cy="152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 descr="locandina life acqua.jpg"/>
          <p:cNvPicPr>
            <a:picLocks noChangeAspect="1"/>
          </p:cNvPicPr>
          <p:nvPr/>
        </p:nvPicPr>
        <p:blipFill rotWithShape="1">
          <a:blip r:embed="rId13"/>
          <a:srcRect/>
          <a:stretch/>
        </p:blipFill>
        <p:spPr>
          <a:xfrm>
            <a:off x="4470400" y="5230813"/>
            <a:ext cx="2228850" cy="152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PATTO PER  IL FIUME SIMETO</a:t>
            </a:r>
            <a:endParaRPr lang="en-US" dirty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57200" y="920750"/>
            <a:ext cx="8229600" cy="26987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it-IT" sz="1800" b="1" smtClean="0"/>
              <a:t>Miglioramento qualità della vita</a:t>
            </a:r>
            <a:r>
              <a:rPr lang="it-IT" sz="1800" smtClean="0"/>
              <a:t> e </a:t>
            </a:r>
            <a:r>
              <a:rPr lang="it-IT" sz="1800" b="1" smtClean="0"/>
              <a:t>incremento delle opportunità </a:t>
            </a:r>
            <a:r>
              <a:rPr lang="it-IT" sz="1800" smtClean="0"/>
              <a:t>(lavoro, cultura, rapporti affettivi) per vecchi e nuovi abitanti</a:t>
            </a:r>
          </a:p>
          <a:p>
            <a:pPr marL="0" indent="0">
              <a:buFont typeface="Arial" charset="0"/>
              <a:buNone/>
            </a:pPr>
            <a:r>
              <a:rPr lang="it-IT" sz="1800" smtClean="0"/>
              <a:t>Attraverso la </a:t>
            </a:r>
            <a:r>
              <a:rPr lang="it-IT" sz="1800" b="1" smtClean="0"/>
              <a:t>rilettura di valori ed errori del passato </a:t>
            </a:r>
            <a:r>
              <a:rPr lang="it-IT" sz="1800" smtClean="0"/>
              <a:t>e alla </a:t>
            </a:r>
            <a:r>
              <a:rPr lang="it-IT" sz="1800" b="1" smtClean="0"/>
              <a:t>capacità di innovazione delle politiche e delle pratiche </a:t>
            </a:r>
            <a:r>
              <a:rPr lang="it-IT" sz="1800" smtClean="0"/>
              <a:t>dell’abitare ispirate ai </a:t>
            </a:r>
            <a:r>
              <a:rPr lang="it-IT" sz="1800" b="1" smtClean="0"/>
              <a:t>principi dell’economia sostenibile e solidale </a:t>
            </a:r>
            <a:r>
              <a:rPr lang="it-IT" sz="1800" smtClean="0"/>
              <a:t>(riuso, riciclo, inclusione sociale, equità, emancipazione, legalità) </a:t>
            </a:r>
          </a:p>
          <a:p>
            <a:pPr marL="0" indent="0">
              <a:buFont typeface="Arial" charset="0"/>
              <a:buNone/>
            </a:pPr>
            <a:endParaRPr lang="it-IT" sz="1800" smtClean="0"/>
          </a:p>
          <a:p>
            <a:pPr marL="0" indent="0">
              <a:buFont typeface="Arial" charset="0"/>
              <a:buNone/>
            </a:pPr>
            <a:r>
              <a:rPr lang="it-IT" sz="1800" b="1" smtClean="0"/>
              <a:t>rigenerazione del rapporto tra le comunità insediate e il sistema fiume </a:t>
            </a:r>
            <a:r>
              <a:rPr lang="it-IT" sz="1800" smtClean="0"/>
              <a:t>nelle sue componenti ambientali, sociali, produttive, ecologiche, ecc. lungo tre assi di intervento:</a:t>
            </a:r>
          </a:p>
          <a:p>
            <a:pPr marL="0" indent="0">
              <a:buFont typeface="Arial" charset="0"/>
              <a:buNone/>
            </a:pPr>
            <a:r>
              <a:rPr lang="it-IT" sz="1800" b="1" smtClean="0"/>
              <a:t>Ambientale - Socio-culturale - Economico</a:t>
            </a:r>
            <a:endParaRPr lang="it-IT" sz="1800" smtClean="0"/>
          </a:p>
        </p:txBody>
      </p:sp>
      <p:sp>
        <p:nvSpPr>
          <p:cNvPr id="4" name="Bent-Up Arrow 3"/>
          <p:cNvSpPr/>
          <p:nvPr/>
        </p:nvSpPr>
        <p:spPr>
          <a:xfrm rot="5400000">
            <a:off x="1143000" y="4249738"/>
            <a:ext cx="1003300" cy="838200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98700" y="4318000"/>
            <a:ext cx="6616700" cy="13843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</a:rPr>
              <a:t>Schema </a:t>
            </a:r>
            <a:r>
              <a:rPr lang="en-US" sz="2800" b="1" dirty="0" err="1">
                <a:latin typeface="+mn-lt"/>
              </a:rPr>
              <a:t>generale</a:t>
            </a:r>
            <a:r>
              <a:rPr lang="en-US" sz="2800" b="1" dirty="0">
                <a:latin typeface="+mn-lt"/>
              </a:rPr>
              <a:t> di </a:t>
            </a:r>
            <a:r>
              <a:rPr lang="en-US" sz="2800" b="1" dirty="0" err="1">
                <a:latin typeface="+mn-lt"/>
              </a:rPr>
              <a:t>funzionamento</a:t>
            </a:r>
            <a:r>
              <a:rPr lang="en-US" sz="2800" b="1" dirty="0">
                <a:latin typeface="+mn-lt"/>
              </a:rPr>
              <a:t> del PATTO (</a:t>
            </a:r>
            <a:r>
              <a:rPr lang="en-US" sz="2800" b="1" dirty="0" err="1">
                <a:latin typeface="+mn-lt"/>
              </a:rPr>
              <a:t>innovazioni</a:t>
            </a:r>
            <a:r>
              <a:rPr lang="en-US" sz="2800" b="1" dirty="0">
                <a:latin typeface="+mn-lt"/>
              </a:rPr>
              <a:t> di governance </a:t>
            </a:r>
            <a:r>
              <a:rPr lang="en-US" sz="2800" b="1" dirty="0" err="1">
                <a:latin typeface="+mn-lt"/>
              </a:rPr>
              <a:t>territoriale</a:t>
            </a:r>
            <a:r>
              <a:rPr lang="en-US" sz="2800" b="1" dirty="0">
                <a:latin typeface="+mn-lt"/>
              </a:rPr>
              <a:t>)</a:t>
            </a:r>
            <a:endParaRPr lang="en-US" sz="2800" b="1" dirty="0">
              <a:latin typeface="+mn-lt"/>
            </a:endParaRPr>
          </a:p>
        </p:txBody>
      </p:sp>
      <p:sp>
        <p:nvSpPr>
          <p:cNvPr id="6" name="Bent-Up Arrow 5"/>
          <p:cNvSpPr/>
          <p:nvPr/>
        </p:nvSpPr>
        <p:spPr>
          <a:xfrm rot="5400000">
            <a:off x="1765300" y="5524500"/>
            <a:ext cx="1003300" cy="838200"/>
          </a:xfrm>
          <a:prstGeom prst="bentUpArrow">
            <a:avLst/>
          </a:pr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4500" y="5989638"/>
            <a:ext cx="5710238" cy="5222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</a:rPr>
              <a:t>Idee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progettuali</a:t>
            </a:r>
            <a:r>
              <a:rPr lang="en-US" sz="2800" b="1" dirty="0">
                <a:latin typeface="+mn-lt"/>
              </a:rPr>
              <a:t> INTEGRATE concrete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37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PATTO PER  IL FIUME SIMETO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0750"/>
            <a:ext cx="8229600" cy="3246438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Miglioramento qualità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della vita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 e 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incremento delle opportunità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(lavoro, cultura, rapporti affettivi) per vecchi e nuovi 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abitanti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Attraverso la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rilettura di valori ed errori del passato 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e alla 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capacità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di innovazione delle politiche e delle pratiche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dell’abitare ispirate ai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principi dell’economia sostenibile e solidale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(riuso, riciclo, inclusione sociale, equità, emancipazione, legalità) </a:t>
            </a:r>
            <a:endParaRPr lang="it-IT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it-IT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rigenerazione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del rapporto tra le comunità insediate e il sistema 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fiume 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nelle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sue componenti ambientali, sociali, produttive, ecologiche, ecc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. lungo tre assi di intervento:</a:t>
            </a:r>
            <a:endParaRPr lang="it-IT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Ambientale - Socio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culturale - Economico</a:t>
            </a:r>
            <a:endParaRPr lang="it-IT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Bent-Up Arrow 3"/>
          <p:cNvSpPr/>
          <p:nvPr/>
        </p:nvSpPr>
        <p:spPr>
          <a:xfrm rot="5400000">
            <a:off x="1143000" y="4249738"/>
            <a:ext cx="1003300" cy="838200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98700" y="4318000"/>
            <a:ext cx="6616700" cy="13843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</a:rPr>
              <a:t>Schema </a:t>
            </a:r>
            <a:r>
              <a:rPr lang="en-US" sz="2800" b="1" dirty="0" err="1">
                <a:latin typeface="+mn-lt"/>
              </a:rPr>
              <a:t>generale</a:t>
            </a:r>
            <a:r>
              <a:rPr lang="en-US" sz="2800" b="1" dirty="0">
                <a:latin typeface="+mn-lt"/>
              </a:rPr>
              <a:t> di </a:t>
            </a:r>
            <a:r>
              <a:rPr lang="en-US" sz="2800" b="1" dirty="0" err="1">
                <a:latin typeface="+mn-lt"/>
              </a:rPr>
              <a:t>funzionamento</a:t>
            </a:r>
            <a:r>
              <a:rPr lang="en-US" sz="2800" b="1" dirty="0">
                <a:latin typeface="+mn-lt"/>
              </a:rPr>
              <a:t> del PATTO (</a:t>
            </a:r>
            <a:r>
              <a:rPr lang="en-US" sz="2800" b="1" dirty="0" err="1">
                <a:latin typeface="+mn-lt"/>
              </a:rPr>
              <a:t>innovazioni</a:t>
            </a:r>
            <a:r>
              <a:rPr lang="en-US" sz="2800" b="1" dirty="0">
                <a:latin typeface="+mn-lt"/>
              </a:rPr>
              <a:t> di governance </a:t>
            </a:r>
            <a:r>
              <a:rPr lang="en-US" sz="2800" b="1" dirty="0" err="1">
                <a:latin typeface="+mn-lt"/>
              </a:rPr>
              <a:t>territoriale</a:t>
            </a:r>
            <a:r>
              <a:rPr lang="en-US" sz="2800" b="1" dirty="0">
                <a:latin typeface="+mn-lt"/>
              </a:rPr>
              <a:t>)</a:t>
            </a:r>
            <a:endParaRPr lang="en-US" sz="2800" b="1" dirty="0">
              <a:latin typeface="+mn-lt"/>
            </a:endParaRPr>
          </a:p>
        </p:txBody>
      </p:sp>
      <p:sp>
        <p:nvSpPr>
          <p:cNvPr id="6" name="Bent-Up Arrow 5"/>
          <p:cNvSpPr/>
          <p:nvPr/>
        </p:nvSpPr>
        <p:spPr>
          <a:xfrm rot="5400000">
            <a:off x="1765300" y="5524500"/>
            <a:ext cx="1003300" cy="838200"/>
          </a:xfrm>
          <a:prstGeom prst="bent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4500" y="5989638"/>
            <a:ext cx="5710238" cy="5222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Idee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progettuali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INTEGRATE concrete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2888" y="0"/>
            <a:ext cx="94869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1"/>
          <p:cNvSpPr txBox="1">
            <a:spLocks noChangeArrowheads="1"/>
          </p:cNvSpPr>
          <p:nvPr/>
        </p:nvSpPr>
        <p:spPr bwMode="auto">
          <a:xfrm>
            <a:off x="317500" y="157163"/>
            <a:ext cx="41021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5203" anchor="ctr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it-IT" sz="3200" b="1">
                <a:latin typeface="Calibri" pitchFamily="34" charset="0"/>
              </a:rPr>
              <a:t>INNOVAZIONE DELLA GOVERNANCE</a:t>
            </a:r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5943600" y="1993900"/>
            <a:ext cx="29686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0802" rIns="0" bIns="0" anchor="ctr"/>
          <a:lstStyle/>
          <a:p>
            <a:pPr algn="r">
              <a:spcBef>
                <a:spcPct val="20000"/>
              </a:spcBef>
              <a:buFont typeface="Arial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it-IT" sz="2800" b="1">
                <a:latin typeface="Calibri" pitchFamily="34" charset="0"/>
              </a:rPr>
              <a:t>Dalla mobilitazione popolare al dialogo con e tra le istituzioni, la sperimentazione di nuovi sistemi di governance del territorio.</a:t>
            </a:r>
          </a:p>
          <a:p>
            <a:pPr algn="r">
              <a:spcBef>
                <a:spcPct val="20000"/>
              </a:spcBef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it-IT" sz="2800" b="1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2678113"/>
            <a:ext cx="8228013" cy="4527550"/>
          </a:xfrm>
        </p:spPr>
        <p:txBody>
          <a:bodyPr lIns="0" tIns="20802" rIns="0" bIns="0" anchor="ctr"/>
          <a:lstStyle/>
          <a:p>
            <a:pPr marL="0" indent="0" algn="just">
              <a:buFont typeface="Arial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it-IT" sz="2400" smtClean="0"/>
              <a:t>Dalla mobilitazione popolare al dialogo con e tra le istituzioni, la sperimentazione di nuovi sistemi di governance del territorio.</a:t>
            </a:r>
          </a:p>
          <a:p>
            <a:pPr marL="0" indent="0" algn="just">
              <a:buFont typeface="Arial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it-IT" sz="2400" smtClean="0"/>
              <a:t>1. un rapporto costante e il più diretto possibile tra i cittadini e gli enti locali, con una circolarità di informazioni che agevola le decisioni;</a:t>
            </a:r>
          </a:p>
          <a:p>
            <a:pPr marL="0" indent="0" algn="just">
              <a:buFont typeface="Arial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it-IT" sz="2400" smtClean="0"/>
              <a:t>2. passaggio dal confine puramente amministrativo delle province ad una definizione dell'identità che parte da una omogeneità territoriale, sociale, culturale. </a:t>
            </a:r>
          </a:p>
        </p:txBody>
      </p:sp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1"/>
          <p:cNvSpPr txBox="1">
            <a:spLocks noChangeArrowheads="1"/>
          </p:cNvSpPr>
          <p:nvPr/>
        </p:nvSpPr>
        <p:spPr bwMode="auto">
          <a:xfrm>
            <a:off x="317500" y="157163"/>
            <a:ext cx="85979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5203" anchor="ctr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it-IT" sz="3200" b="1">
                <a:latin typeface="Calibri" pitchFamily="34" charset="0"/>
              </a:rPr>
              <a:t>INNOVAZIONE DELLA GOVERNANCE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6425" cy="1144588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AGENZIA DEL PATTO DI FIUME</a:t>
            </a:r>
            <a:endParaRPr lang="en-US" b="1" dirty="0"/>
          </a:p>
        </p:txBody>
      </p:sp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3365500" y="1585913"/>
            <a:ext cx="1985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3+1 FUNZIONI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284413"/>
            <a:ext cx="3035300" cy="2247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</a:rPr>
              <a:t>1. </a:t>
            </a:r>
            <a:r>
              <a:rPr lang="en-US" sz="2800" b="1" dirty="0" err="1">
                <a:latin typeface="+mn-lt"/>
              </a:rPr>
              <a:t>Coordinamento</a:t>
            </a:r>
            <a:r>
              <a:rPr lang="en-US" sz="2800" b="1" dirty="0">
                <a:latin typeface="+mn-lt"/>
              </a:rPr>
              <a:t> </a:t>
            </a:r>
            <a:r>
              <a:rPr lang="it-IT" sz="2800" b="1" dirty="0">
                <a:latin typeface="+mn-lt"/>
              </a:rPr>
              <a:t>innovazioni delle pratiche di gestione ordinaria delle </a:t>
            </a:r>
            <a:r>
              <a:rPr lang="it-IT" sz="2800" b="1" dirty="0">
                <a:latin typeface="+mn-lt"/>
              </a:rPr>
              <a:t>diverse PA </a:t>
            </a:r>
            <a:endParaRPr lang="en-US" sz="2800" b="1" dirty="0">
              <a:latin typeface="+mn-lt"/>
            </a:endParaRPr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3789363" y="2982913"/>
            <a:ext cx="2374900" cy="18161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Calibri" pitchFamily="34" charset="0"/>
              </a:rPr>
              <a:t>2. </a:t>
            </a:r>
            <a:r>
              <a:rPr lang="it-IT" sz="2800" b="1">
                <a:latin typeface="Calibri" pitchFamily="34" charset="0"/>
              </a:rPr>
              <a:t>facilitazione di eventi e processi partecipativi</a:t>
            </a:r>
            <a:r>
              <a:rPr lang="it-IT" sz="2800">
                <a:latin typeface="Calibri" pitchFamily="34" charset="0"/>
              </a:rPr>
              <a:t> </a:t>
            </a:r>
            <a:endParaRPr lang="en-US" sz="2800" b="1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1100" y="2047875"/>
            <a:ext cx="2667000" cy="1385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</a:rPr>
              <a:t>3. p</a:t>
            </a:r>
            <a:r>
              <a:rPr lang="it-IT" sz="2800" b="1" dirty="0" err="1">
                <a:latin typeface="+mn-lt"/>
              </a:rPr>
              <a:t>rogettazione</a:t>
            </a:r>
            <a:r>
              <a:rPr lang="it-IT" sz="2800" b="1" dirty="0">
                <a:latin typeface="+mn-lt"/>
              </a:rPr>
              <a:t> </a:t>
            </a:r>
            <a:r>
              <a:rPr lang="it-IT" sz="2800" b="1" dirty="0">
                <a:latin typeface="+mn-lt"/>
              </a:rPr>
              <a:t>a scala sovracomunale </a:t>
            </a:r>
            <a:endParaRPr lang="en-US" sz="28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2300" y="5341938"/>
            <a:ext cx="5880100" cy="5238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</a:rPr>
              <a:t>4. O</a:t>
            </a:r>
            <a:r>
              <a:rPr lang="it-IT" sz="2800" b="1" dirty="0" err="1">
                <a:latin typeface="+mn-lt"/>
              </a:rPr>
              <a:t>sservatori</a:t>
            </a:r>
            <a:r>
              <a:rPr lang="it-IT" sz="2800" b="1" dirty="0">
                <a:latin typeface="+mn-lt"/>
              </a:rPr>
              <a:t>/incubatori partecipati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17500" y="4638675"/>
            <a:ext cx="8367713" cy="2084388"/>
          </a:xfrm>
        </p:spPr>
        <p:txBody>
          <a:bodyPr lIns="0" tIns="25602" rIns="0" bIns="0" anchor="ctr"/>
          <a:lstStyle/>
          <a:p>
            <a:pPr marL="0" indent="0" algn="just">
              <a:buFont typeface="Arial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it-IT" sz="2800" i="1" smtClean="0"/>
              <a:t>“Alcune cose possono essere fatte anche senza spendere un soldo: basta mettersi d’accordo”</a:t>
            </a:r>
          </a:p>
          <a:p>
            <a:pPr marL="0" indent="0" algn="just">
              <a:buFont typeface="Arial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it-IT" sz="2800" smtClean="0"/>
              <a:t>la progettazione sinergica come valore</a:t>
            </a:r>
          </a:p>
        </p:txBody>
      </p:sp>
      <p:pic>
        <p:nvPicPr>
          <p:cNvPr id="43010" name="Immagine 6" descr="DSC_0024.JPG"/>
          <p:cNvPicPr>
            <a:picLocks noChangeAspect="1"/>
          </p:cNvPicPr>
          <p:nvPr/>
        </p:nvPicPr>
        <p:blipFill>
          <a:blip r:embed="rId3"/>
          <a:srcRect b="-209"/>
          <a:stretch>
            <a:fillRect/>
          </a:stretch>
        </p:blipFill>
        <p:spPr bwMode="auto">
          <a:xfrm>
            <a:off x="317500" y="787400"/>
            <a:ext cx="6334125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6718300" y="685800"/>
            <a:ext cx="23749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Incontro dei sindaci durante la manifestazione Vivismieto 2013 (26/9/2013)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317500" y="157163"/>
            <a:ext cx="8597900" cy="63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tIns="35203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3200" b="1" dirty="0"/>
              <a:t>1. </a:t>
            </a:r>
            <a:r>
              <a:rPr lang="en-US" sz="3200" b="1" dirty="0" err="1"/>
              <a:t>Coordinamento</a:t>
            </a:r>
            <a:r>
              <a:rPr lang="en-US" sz="3200" b="1" dirty="0"/>
              <a:t> </a:t>
            </a:r>
            <a:endParaRPr lang="it-IT" sz="32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94000" y="4508500"/>
            <a:ext cx="4991100" cy="495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1033463"/>
            <a:ext cx="8228013" cy="4525962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20802" rIns="0" bIns="0" rtlCol="0" anchor="ctr">
            <a:normAutofit lnSpcReduction="10000"/>
          </a:bodyPr>
          <a:lstStyle/>
          <a:p>
            <a:pPr marL="0" indent="0" fontAlgn="auto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i="1" dirty="0"/>
              <a:t>“Il metodo che stiamo usando oggi, dovrebbe essere usato sempre, anche solo per rendere trasparente quello che viene deciso, o per permettere ai sindaci di sapere cosa è importante per noi</a:t>
            </a:r>
            <a:r>
              <a:rPr lang="it-IT" i="1" dirty="0" smtClean="0"/>
              <a:t>”</a:t>
            </a:r>
          </a:p>
          <a:p>
            <a:pPr marL="0" indent="0" fontAlgn="auto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it-IT" i="1" dirty="0"/>
          </a:p>
          <a:p>
            <a:pPr marL="0" indent="0" fontAlgn="auto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dirty="0"/>
              <a:t>Disponibilità delle informazioni e coinvolgimento nelle decisioni </a:t>
            </a:r>
            <a:r>
              <a:rPr lang="it-IT" dirty="0" smtClean="0"/>
              <a:t>(</a:t>
            </a:r>
            <a:r>
              <a:rPr lang="it-IT" b="1" dirty="0" smtClean="0"/>
              <a:t>partecipazione come valore</a:t>
            </a:r>
            <a:r>
              <a:rPr lang="it-IT" dirty="0" smtClean="0"/>
              <a:t>) come </a:t>
            </a:r>
            <a:r>
              <a:rPr lang="it-IT" dirty="0"/>
              <a:t>fondamento per una democrazia efficace.</a:t>
            </a:r>
          </a:p>
        </p:txBody>
      </p:sp>
      <p:sp>
        <p:nvSpPr>
          <p:cNvPr id="45059" name="Rectangle 1"/>
          <p:cNvSpPr txBox="1">
            <a:spLocks noChangeArrowheads="1"/>
          </p:cNvSpPr>
          <p:nvPr/>
        </p:nvSpPr>
        <p:spPr bwMode="auto">
          <a:xfrm>
            <a:off x="317500" y="157163"/>
            <a:ext cx="8597900" cy="6302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tIns="35203" anchor="ctr"/>
          <a:lstStyle/>
          <a:p>
            <a:pPr algn="ctr"/>
            <a:r>
              <a:rPr lang="en-US" sz="3200" b="1">
                <a:latin typeface="Calibri" pitchFamily="34" charset="0"/>
              </a:rPr>
              <a:t>2. </a:t>
            </a:r>
            <a:r>
              <a:rPr lang="it-IT" sz="3200" b="1">
                <a:latin typeface="Calibri" pitchFamily="34" charset="0"/>
              </a:rPr>
              <a:t>facilitazione di eventi e processi partecipativi</a:t>
            </a:r>
            <a:r>
              <a:rPr lang="it-IT" sz="3200">
                <a:latin typeface="Calibri" pitchFamily="34" charset="0"/>
              </a:rPr>
              <a:t> </a:t>
            </a:r>
            <a:endParaRPr lang="en-US" sz="3200" b="1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00" y="4470400"/>
            <a:ext cx="7442200" cy="50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1604963"/>
            <a:ext cx="8228013" cy="4525962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20802" rIns="0" bIns="0" rtlCol="0" anchor="ctr">
            <a:normAutofit lnSpcReduction="10000"/>
          </a:bodyPr>
          <a:lstStyle/>
          <a:p>
            <a:pPr marL="0" indent="0" algn="just" fontAlgn="auto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3600" i="1" dirty="0"/>
              <a:t>“Bisogna che si comincino a fare delle cose che ci legano e non che ci dividono e ci mettono in competizione</a:t>
            </a:r>
            <a:r>
              <a:rPr lang="it-IT" sz="3600" i="1" dirty="0" smtClean="0"/>
              <a:t>”</a:t>
            </a:r>
          </a:p>
          <a:p>
            <a:pPr marL="0" indent="0" algn="just" fontAlgn="auto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it-IT" sz="3600" i="1" dirty="0"/>
          </a:p>
          <a:p>
            <a:pPr marL="0" indent="0" algn="just" fontAlgn="auto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3600" dirty="0" smtClean="0"/>
              <a:t>L’agenzia </a:t>
            </a:r>
            <a:r>
              <a:rPr lang="it-IT" sz="3600" dirty="0"/>
              <a:t>potrebbe svolgere attività di </a:t>
            </a:r>
            <a:r>
              <a:rPr lang="it-IT" sz="3600" b="1" dirty="0"/>
              <a:t>progettazione a scala sovracomunale</a:t>
            </a:r>
            <a:r>
              <a:rPr lang="it-IT" sz="3600" dirty="0"/>
              <a:t>, per giungere finalmente a progetti strategici e condivisi, non più episodici e frammentari.</a:t>
            </a: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317500" y="157163"/>
            <a:ext cx="8597900" cy="63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txBody>
          <a:bodyPr tIns="35203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200" b="1" dirty="0"/>
              <a:t>3. p</a:t>
            </a:r>
            <a:r>
              <a:rPr lang="it-IT" sz="3200" b="1" dirty="0" err="1"/>
              <a:t>rogettazione</a:t>
            </a:r>
            <a:r>
              <a:rPr lang="it-IT" sz="3200" b="1" dirty="0"/>
              <a:t> a scala sovracomunale </a:t>
            </a:r>
            <a:endParaRPr lang="en-US" sz="32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49800" y="901700"/>
            <a:ext cx="1739900" cy="368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787400"/>
            <a:ext cx="8358188" cy="5343525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20802" rIns="0" bIns="0" rtlCol="0" anchor="ctr">
            <a:noAutofit/>
          </a:bodyPr>
          <a:lstStyle/>
          <a:p>
            <a:pPr marL="0" indent="0" fontAlgn="auto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2800" dirty="0"/>
              <a:t>L'agenzia come incubatrice di </a:t>
            </a:r>
            <a:r>
              <a:rPr lang="it-IT" sz="2800" b="1" dirty="0"/>
              <a:t>osservatori</a:t>
            </a:r>
            <a:r>
              <a:rPr lang="it-IT" sz="2800" dirty="0"/>
              <a:t> permanenti sui temi chiave dello sviluppo:</a:t>
            </a:r>
          </a:p>
          <a:p>
            <a:pPr marL="0" indent="0" fontAlgn="auto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2800" dirty="0" smtClean="0"/>
              <a:t> ambiente</a:t>
            </a:r>
            <a:r>
              <a:rPr lang="it-IT" sz="2800" dirty="0"/>
              <a:t>;</a:t>
            </a:r>
          </a:p>
          <a:p>
            <a:pPr marL="0" indent="0" fontAlgn="auto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2800" dirty="0" smtClean="0"/>
              <a:t> inclusione sociale e occupazione;</a:t>
            </a:r>
          </a:p>
          <a:p>
            <a:pPr marL="0" indent="0" fontAlgn="auto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2800" dirty="0" smtClean="0"/>
              <a:t>Legalità e lotta alla mafia</a:t>
            </a:r>
          </a:p>
          <a:p>
            <a:pPr marL="0" indent="0" fontAlgn="auto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it-IT" sz="2800" dirty="0"/>
          </a:p>
          <a:p>
            <a:pPr marL="0" indent="0" fontAlgn="auto">
              <a:buSzPct val="45000"/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2800" dirty="0" smtClean="0"/>
              <a:t>FUNZIONI:</a:t>
            </a:r>
          </a:p>
          <a:p>
            <a:pPr fontAlgn="auto">
              <a:buSzPct val="45000"/>
              <a:buFontTx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2800" dirty="0" smtClean="0"/>
              <a:t>strutturazione </a:t>
            </a:r>
            <a:r>
              <a:rPr lang="it-IT" sz="2800" dirty="0"/>
              <a:t>e </a:t>
            </a:r>
            <a:r>
              <a:rPr lang="it-IT" sz="2800" dirty="0" smtClean="0"/>
              <a:t>diffusione </a:t>
            </a:r>
            <a:r>
              <a:rPr lang="it-IT" sz="2800" dirty="0"/>
              <a:t>della conoscenza tecnica e </a:t>
            </a:r>
            <a:r>
              <a:rPr lang="it-IT" sz="2800" dirty="0" smtClean="0"/>
              <a:t>scientifica;</a:t>
            </a:r>
          </a:p>
          <a:p>
            <a:pPr fontAlgn="auto">
              <a:buSzPct val="45000"/>
              <a:buFontTx/>
              <a:buChar char="-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2800" dirty="0"/>
              <a:t>valorizzare e promuovere i </a:t>
            </a:r>
            <a:r>
              <a:rPr lang="it-IT" sz="2800" dirty="0" err="1"/>
              <a:t>saperi</a:t>
            </a:r>
            <a:r>
              <a:rPr lang="it-IT" sz="2800" dirty="0"/>
              <a:t> locali e </a:t>
            </a:r>
            <a:r>
              <a:rPr lang="it-IT" sz="2800" dirty="0" smtClean="0"/>
              <a:t>diffusi (catalizzazione memoria collettiva)</a:t>
            </a:r>
            <a:endParaRPr lang="it-IT" sz="2800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317500" y="157163"/>
            <a:ext cx="8597900" cy="63023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</p:spPr>
        <p:txBody>
          <a:bodyPr tIns="35203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it-IT" sz="3200" b="1" dirty="0" smtClean="0"/>
              <a:t>4. osservatori/incubatori</a:t>
            </a:r>
            <a:endParaRPr lang="it-IT" sz="32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203200" y="277813"/>
            <a:ext cx="7753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L’Urbanistica e la pianificazione in Italia… come l’abbiamo sempre vista</a:t>
            </a:r>
          </a:p>
        </p:txBody>
      </p:sp>
      <p:pic>
        <p:nvPicPr>
          <p:cNvPr id="1741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8200" y="842963"/>
            <a:ext cx="5257800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263650"/>
            <a:ext cx="2984500" cy="422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713" y="3790950"/>
            <a:ext cx="6084887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37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PATTO PER  IL FIUME SIMETO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0750"/>
            <a:ext cx="8229600" cy="3246438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Miglioramento qualità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della vita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 e 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incremento delle opportunità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(lavoro, cultura, rapporti affettivi) per vecchi e nuovi 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abitanti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Attraverso la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rilettura di valori ed errori del passato 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e alla 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capacità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di innovazione delle politiche e delle pratiche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dell’abitare ispirate ai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principi dell’economia sostenibile e solidale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(riuso, riciclo, inclusione sociale, equità, emancipazione, legalità) </a:t>
            </a:r>
            <a:endParaRPr lang="it-IT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it-IT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rigenerazione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del rapporto tra le comunità insediate e il sistema 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fiume 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nelle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sue componenti ambientali, sociali, produttive, ecologiche, ecc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. lungo tre assi di intervento:</a:t>
            </a:r>
            <a:endParaRPr lang="it-IT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Ambientale - Socio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culturale - Economico</a:t>
            </a:r>
            <a:endParaRPr lang="it-IT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Bent-Up Arrow 3"/>
          <p:cNvSpPr/>
          <p:nvPr/>
        </p:nvSpPr>
        <p:spPr>
          <a:xfrm rot="5400000">
            <a:off x="1143000" y="4249738"/>
            <a:ext cx="1003300" cy="838200"/>
          </a:xfrm>
          <a:prstGeom prst="bent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98700" y="4318000"/>
            <a:ext cx="6616700" cy="13843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</a:rPr>
              <a:t>Schema </a:t>
            </a:r>
            <a:r>
              <a:rPr lang="en-US" sz="2800" b="1" dirty="0" err="1">
                <a:latin typeface="+mn-lt"/>
              </a:rPr>
              <a:t>generale</a:t>
            </a:r>
            <a:r>
              <a:rPr lang="en-US" sz="2800" b="1" dirty="0">
                <a:latin typeface="+mn-lt"/>
              </a:rPr>
              <a:t> di </a:t>
            </a:r>
            <a:r>
              <a:rPr lang="en-US" sz="2800" b="1" dirty="0" err="1">
                <a:latin typeface="+mn-lt"/>
              </a:rPr>
              <a:t>funzionamento</a:t>
            </a:r>
            <a:r>
              <a:rPr lang="en-US" sz="2800" b="1" dirty="0">
                <a:latin typeface="+mn-lt"/>
              </a:rPr>
              <a:t> del PATTO (</a:t>
            </a:r>
            <a:r>
              <a:rPr lang="en-US" sz="2800" b="1" dirty="0" err="1">
                <a:latin typeface="+mn-lt"/>
              </a:rPr>
              <a:t>innovazioni</a:t>
            </a:r>
            <a:r>
              <a:rPr lang="en-US" sz="2800" b="1" dirty="0">
                <a:latin typeface="+mn-lt"/>
              </a:rPr>
              <a:t> di governance </a:t>
            </a:r>
            <a:r>
              <a:rPr lang="en-US" sz="2800" b="1" dirty="0" err="1">
                <a:latin typeface="+mn-lt"/>
              </a:rPr>
              <a:t>territoriale</a:t>
            </a:r>
            <a:r>
              <a:rPr lang="en-US" sz="2800" b="1" dirty="0">
                <a:latin typeface="+mn-lt"/>
              </a:rPr>
              <a:t>)</a:t>
            </a:r>
            <a:endParaRPr lang="en-US" sz="2800" b="1" dirty="0">
              <a:latin typeface="+mn-lt"/>
            </a:endParaRPr>
          </a:p>
        </p:txBody>
      </p:sp>
      <p:sp>
        <p:nvSpPr>
          <p:cNvPr id="6" name="Bent-Up Arrow 5"/>
          <p:cNvSpPr/>
          <p:nvPr/>
        </p:nvSpPr>
        <p:spPr>
          <a:xfrm rot="5400000">
            <a:off x="1765300" y="5524500"/>
            <a:ext cx="1003300" cy="838200"/>
          </a:xfrm>
          <a:prstGeom prst="bent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4500" y="5989638"/>
            <a:ext cx="5710238" cy="5222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Idee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progettuali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INTEGRATE concrete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PATTO PER  IL FIUME SIMETO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0750"/>
            <a:ext cx="8229600" cy="3246438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Miglioramento qualità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della vita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 e 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incremento delle opportunità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(lavoro, cultura, rapporti affettivi) per vecchi e nuovi 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abitanti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Attraverso la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rilettura di valori ed errori del passato 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e alla 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capacità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di innovazione delle politiche e delle pratiche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dell’abitare ispirate ai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principi dell’economia sostenibile e solidale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(riuso, riciclo, inclusione sociale, equità, emancipazione, legalità) </a:t>
            </a:r>
            <a:endParaRPr lang="it-IT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it-IT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rigenerazione 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del rapporto tra le comunità insediate e il sistema 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fiume 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nelle </a:t>
            </a:r>
            <a:r>
              <a:rPr lang="it-IT" sz="1800" dirty="0">
                <a:solidFill>
                  <a:schemeClr val="bg1">
                    <a:lumMod val="75000"/>
                  </a:schemeClr>
                </a:solidFill>
              </a:rPr>
              <a:t>sue componenti ambientali, sociali, produttive, ecologiche, ecc</a:t>
            </a:r>
            <a:r>
              <a:rPr lang="it-IT" sz="1800" dirty="0" smtClean="0">
                <a:solidFill>
                  <a:schemeClr val="bg1">
                    <a:lumMod val="75000"/>
                  </a:schemeClr>
                </a:solidFill>
              </a:rPr>
              <a:t>. lungo tre assi di intervento:</a:t>
            </a:r>
            <a:endParaRPr lang="it-IT" sz="1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Ambientale - Socio</a:t>
            </a:r>
            <a:r>
              <a:rPr lang="it-IT" sz="18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it-IT" sz="1800" b="1" dirty="0" smtClean="0">
                <a:solidFill>
                  <a:schemeClr val="bg1">
                    <a:lumMod val="75000"/>
                  </a:schemeClr>
                </a:solidFill>
              </a:rPr>
              <a:t>culturale - Economico</a:t>
            </a:r>
            <a:endParaRPr lang="it-IT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Bent-Up Arrow 3"/>
          <p:cNvSpPr/>
          <p:nvPr/>
        </p:nvSpPr>
        <p:spPr>
          <a:xfrm rot="5400000">
            <a:off x="1143000" y="4249738"/>
            <a:ext cx="1003300" cy="838200"/>
          </a:xfrm>
          <a:prstGeom prst="bentUpArrow">
            <a:avLst/>
          </a:prstGeom>
          <a:solidFill>
            <a:srgbClr val="D9D9D9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98700" y="4318000"/>
            <a:ext cx="6616700" cy="1384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Schema 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generale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di 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funzionamento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del PATTO (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innovazioni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di governance </a:t>
            </a:r>
            <a:r>
              <a:rPr lang="en-US" sz="2800" b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territoriale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)</a:t>
            </a:r>
            <a:endParaRPr lang="en-US" sz="28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6" name="Bent-Up Arrow 5"/>
          <p:cNvSpPr/>
          <p:nvPr/>
        </p:nvSpPr>
        <p:spPr>
          <a:xfrm rot="5400000">
            <a:off x="1765300" y="5524500"/>
            <a:ext cx="1003300" cy="838200"/>
          </a:xfrm>
          <a:prstGeom prst="bentUp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4500" y="5989638"/>
            <a:ext cx="5710238" cy="5222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</a:rPr>
              <a:t>Idee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progettuali</a:t>
            </a:r>
            <a:r>
              <a:rPr lang="en-US" sz="2800" b="1" dirty="0">
                <a:latin typeface="+mn-lt"/>
              </a:rPr>
              <a:t> INTEGRATE concrete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290638"/>
            <a:ext cx="5562600" cy="690562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err="1" smtClean="0"/>
              <a:t>Progetti</a:t>
            </a:r>
            <a:r>
              <a:rPr lang="en-US" dirty="0" smtClean="0"/>
              <a:t> </a:t>
            </a:r>
            <a:r>
              <a:rPr lang="en-US" dirty="0" err="1" smtClean="0"/>
              <a:t>pilota</a:t>
            </a:r>
            <a:r>
              <a:rPr lang="en-US" dirty="0" smtClean="0"/>
              <a:t> </a:t>
            </a:r>
            <a:r>
              <a:rPr lang="en-US" dirty="0" err="1" smtClean="0"/>
              <a:t>integrati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2171700"/>
            <a:ext cx="5880100" cy="4525963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Distretto</a:t>
            </a:r>
            <a:r>
              <a:rPr lang="en-US" dirty="0" smtClean="0"/>
              <a:t> bio-agro-</a:t>
            </a:r>
            <a:r>
              <a:rPr lang="en-US" dirty="0" err="1" smtClean="0"/>
              <a:t>alimentare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Progetti</a:t>
            </a:r>
            <a:r>
              <a:rPr lang="en-US" dirty="0" smtClean="0"/>
              <a:t> per </a:t>
            </a:r>
            <a:r>
              <a:rPr lang="en-US" dirty="0" err="1" smtClean="0"/>
              <a:t>identità</a:t>
            </a:r>
            <a:r>
              <a:rPr lang="en-US" dirty="0" smtClean="0"/>
              <a:t> e </a:t>
            </a:r>
            <a:r>
              <a:rPr lang="en-US" dirty="0" err="1" smtClean="0"/>
              <a:t>cultura</a:t>
            </a:r>
            <a:r>
              <a:rPr lang="en-US" dirty="0" smtClean="0"/>
              <a:t> </a:t>
            </a:r>
            <a:r>
              <a:rPr lang="en-US" dirty="0" err="1" smtClean="0"/>
              <a:t>simetina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Valle del Simeto a </a:t>
            </a:r>
            <a:r>
              <a:rPr lang="en-US" dirty="0" err="1" smtClean="0"/>
              <a:t>rifiuti</a:t>
            </a:r>
            <a:r>
              <a:rPr lang="en-US" dirty="0" smtClean="0"/>
              <a:t> zero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Iniziative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miglioramento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cicli</a:t>
            </a:r>
            <a:r>
              <a:rPr lang="en-US" dirty="0" smtClean="0"/>
              <a:t> </a:t>
            </a:r>
            <a:r>
              <a:rPr lang="en-US" dirty="0" err="1" smtClean="0"/>
              <a:t>energetici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Iniziative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miglioramento</a:t>
            </a:r>
            <a:r>
              <a:rPr lang="en-US" dirty="0" smtClean="0"/>
              <a:t> del </a:t>
            </a:r>
            <a:r>
              <a:rPr lang="en-US" dirty="0" err="1" smtClean="0"/>
              <a:t>ciclo</a:t>
            </a:r>
            <a:r>
              <a:rPr lang="en-US" dirty="0" smtClean="0"/>
              <a:t> </a:t>
            </a:r>
            <a:r>
              <a:rPr lang="en-US" dirty="0" err="1" smtClean="0"/>
              <a:t>dell’acqua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Formazione</a:t>
            </a:r>
            <a:r>
              <a:rPr lang="en-US" dirty="0" smtClean="0"/>
              <a:t>, </a:t>
            </a:r>
            <a:r>
              <a:rPr lang="en-US" dirty="0" err="1" smtClean="0"/>
              <a:t>inclusione</a:t>
            </a:r>
            <a:r>
              <a:rPr lang="en-US" dirty="0" smtClean="0"/>
              <a:t> </a:t>
            </a:r>
            <a:r>
              <a:rPr lang="en-US" dirty="0" err="1" smtClean="0"/>
              <a:t>sociale</a:t>
            </a:r>
            <a:r>
              <a:rPr lang="en-US" dirty="0" smtClean="0"/>
              <a:t>, </a:t>
            </a:r>
            <a:r>
              <a:rPr lang="en-US" dirty="0" err="1" smtClean="0"/>
              <a:t>lotta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mafie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Riorganizzazione</a:t>
            </a:r>
            <a:r>
              <a:rPr lang="en-US" dirty="0" smtClean="0"/>
              <a:t> </a:t>
            </a:r>
            <a:r>
              <a:rPr lang="en-US" dirty="0" err="1" smtClean="0"/>
              <a:t>mobilità</a:t>
            </a:r>
            <a:r>
              <a:rPr lang="en-US" dirty="0" smtClean="0"/>
              <a:t> </a:t>
            </a:r>
            <a:r>
              <a:rPr lang="en-US" dirty="0" err="1" smtClean="0"/>
              <a:t>sostenibile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Progetti</a:t>
            </a:r>
            <a:r>
              <a:rPr lang="en-US" dirty="0" smtClean="0"/>
              <a:t> </a:t>
            </a:r>
            <a:r>
              <a:rPr lang="en-US" dirty="0" err="1" smtClean="0"/>
              <a:t>pilota</a:t>
            </a:r>
            <a:r>
              <a:rPr lang="en-US" dirty="0" smtClean="0"/>
              <a:t> di </a:t>
            </a:r>
            <a:r>
              <a:rPr lang="en-US" dirty="0" err="1" smtClean="0"/>
              <a:t>rigenerazione</a:t>
            </a:r>
            <a:r>
              <a:rPr lang="en-US" dirty="0" smtClean="0"/>
              <a:t> </a:t>
            </a:r>
            <a:r>
              <a:rPr lang="en-US" dirty="0" err="1" smtClean="0"/>
              <a:t>urbana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8900" y="2578100"/>
            <a:ext cx="89662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7000" y="2971800"/>
            <a:ext cx="89662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69000" y="1511300"/>
            <a:ext cx="0" cy="5186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07200" y="1511300"/>
            <a:ext cx="0" cy="5186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70800" y="1511300"/>
            <a:ext cx="0" cy="5186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58200" y="1511300"/>
            <a:ext cx="0" cy="5186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8900" y="2171700"/>
            <a:ext cx="89662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8" name="TextBox 12"/>
          <p:cNvSpPr txBox="1">
            <a:spLocks noChangeArrowheads="1"/>
          </p:cNvSpPr>
          <p:nvPr/>
        </p:nvSpPr>
        <p:spPr bwMode="auto">
          <a:xfrm rot="-5400000">
            <a:off x="5726907" y="1296194"/>
            <a:ext cx="130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Ambientale</a:t>
            </a:r>
          </a:p>
        </p:txBody>
      </p:sp>
      <p:sp>
        <p:nvSpPr>
          <p:cNvPr id="53259" name="TextBox 13"/>
          <p:cNvSpPr txBox="1">
            <a:spLocks noChangeArrowheads="1"/>
          </p:cNvSpPr>
          <p:nvPr/>
        </p:nvSpPr>
        <p:spPr bwMode="auto">
          <a:xfrm rot="-5400000">
            <a:off x="6455569" y="1156494"/>
            <a:ext cx="162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Socio-culturale</a:t>
            </a:r>
          </a:p>
        </p:txBody>
      </p:sp>
      <p:sp>
        <p:nvSpPr>
          <p:cNvPr id="53260" name="TextBox 14"/>
          <p:cNvSpPr txBox="1">
            <a:spLocks noChangeArrowheads="1"/>
          </p:cNvSpPr>
          <p:nvPr/>
        </p:nvSpPr>
        <p:spPr bwMode="auto">
          <a:xfrm rot="-5400000">
            <a:off x="7451725" y="1341438"/>
            <a:ext cx="1230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Economico</a:t>
            </a:r>
          </a:p>
        </p:txBody>
      </p:sp>
      <p:sp>
        <p:nvSpPr>
          <p:cNvPr id="53261" name="TextBox 17"/>
          <p:cNvSpPr txBox="1">
            <a:spLocks noChangeArrowheads="1"/>
          </p:cNvSpPr>
          <p:nvPr/>
        </p:nvSpPr>
        <p:spPr bwMode="auto">
          <a:xfrm>
            <a:off x="7820025" y="2195513"/>
            <a:ext cx="544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XXX</a:t>
            </a:r>
          </a:p>
        </p:txBody>
      </p:sp>
      <p:sp>
        <p:nvSpPr>
          <p:cNvPr id="53262" name="TextBox 18"/>
          <p:cNvSpPr txBox="1">
            <a:spLocks noChangeArrowheads="1"/>
          </p:cNvSpPr>
          <p:nvPr/>
        </p:nvSpPr>
        <p:spPr bwMode="auto">
          <a:xfrm>
            <a:off x="6018213" y="2230438"/>
            <a:ext cx="423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63" name="TextBox 19"/>
          <p:cNvSpPr txBox="1">
            <a:spLocks noChangeArrowheads="1"/>
          </p:cNvSpPr>
          <p:nvPr/>
        </p:nvSpPr>
        <p:spPr bwMode="auto">
          <a:xfrm>
            <a:off x="6980238" y="2217738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</a:t>
            </a:r>
          </a:p>
        </p:txBody>
      </p:sp>
      <p:sp>
        <p:nvSpPr>
          <p:cNvPr id="53264" name="TextBox 20"/>
          <p:cNvSpPr txBox="1">
            <a:spLocks noChangeArrowheads="1"/>
          </p:cNvSpPr>
          <p:nvPr/>
        </p:nvSpPr>
        <p:spPr bwMode="auto">
          <a:xfrm>
            <a:off x="6980238" y="261620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XXX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8900" y="3289300"/>
            <a:ext cx="89662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8900" y="4038600"/>
            <a:ext cx="89662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8900" y="4724400"/>
            <a:ext cx="89662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1600" y="5397500"/>
            <a:ext cx="89662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1600" y="5765800"/>
            <a:ext cx="89662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4300" y="6235700"/>
            <a:ext cx="8966200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71" name="TextBox 27"/>
          <p:cNvSpPr txBox="1">
            <a:spLocks noChangeArrowheads="1"/>
          </p:cNvSpPr>
          <p:nvPr/>
        </p:nvSpPr>
        <p:spPr bwMode="auto">
          <a:xfrm>
            <a:off x="6024563" y="297180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XXX</a:t>
            </a:r>
          </a:p>
        </p:txBody>
      </p:sp>
      <p:sp>
        <p:nvSpPr>
          <p:cNvPr id="53272" name="TextBox 28"/>
          <p:cNvSpPr txBox="1">
            <a:spLocks noChangeArrowheads="1"/>
          </p:cNvSpPr>
          <p:nvPr/>
        </p:nvSpPr>
        <p:spPr bwMode="auto">
          <a:xfrm>
            <a:off x="6024563" y="3481388"/>
            <a:ext cx="544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XXX</a:t>
            </a:r>
          </a:p>
        </p:txBody>
      </p:sp>
      <p:sp>
        <p:nvSpPr>
          <p:cNvPr id="53273" name="TextBox 29"/>
          <p:cNvSpPr txBox="1">
            <a:spLocks noChangeArrowheads="1"/>
          </p:cNvSpPr>
          <p:nvPr/>
        </p:nvSpPr>
        <p:spPr bwMode="auto">
          <a:xfrm>
            <a:off x="6027738" y="4217988"/>
            <a:ext cx="54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XXX</a:t>
            </a:r>
          </a:p>
        </p:txBody>
      </p:sp>
      <p:sp>
        <p:nvSpPr>
          <p:cNvPr id="53274" name="TextBox 30"/>
          <p:cNvSpPr txBox="1">
            <a:spLocks noChangeArrowheads="1"/>
          </p:cNvSpPr>
          <p:nvPr/>
        </p:nvSpPr>
        <p:spPr bwMode="auto">
          <a:xfrm>
            <a:off x="6916738" y="4903788"/>
            <a:ext cx="544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XXX</a:t>
            </a:r>
          </a:p>
        </p:txBody>
      </p:sp>
      <p:sp>
        <p:nvSpPr>
          <p:cNvPr id="53275" name="TextBox 31"/>
          <p:cNvSpPr txBox="1">
            <a:spLocks noChangeArrowheads="1"/>
          </p:cNvSpPr>
          <p:nvPr/>
        </p:nvSpPr>
        <p:spPr bwMode="auto">
          <a:xfrm>
            <a:off x="6024563" y="539750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XXX</a:t>
            </a:r>
          </a:p>
        </p:txBody>
      </p:sp>
      <p:sp>
        <p:nvSpPr>
          <p:cNvPr id="53276" name="TextBox 32"/>
          <p:cNvSpPr txBox="1">
            <a:spLocks noChangeArrowheads="1"/>
          </p:cNvSpPr>
          <p:nvPr/>
        </p:nvSpPr>
        <p:spPr bwMode="auto">
          <a:xfrm>
            <a:off x="6916738" y="5422900"/>
            <a:ext cx="423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77" name="TextBox 33"/>
          <p:cNvSpPr txBox="1">
            <a:spLocks noChangeArrowheads="1"/>
          </p:cNvSpPr>
          <p:nvPr/>
        </p:nvSpPr>
        <p:spPr bwMode="auto">
          <a:xfrm>
            <a:off x="7729538" y="5421313"/>
            <a:ext cx="423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78" name="TextBox 34"/>
          <p:cNvSpPr txBox="1">
            <a:spLocks noChangeArrowheads="1"/>
          </p:cNvSpPr>
          <p:nvPr/>
        </p:nvSpPr>
        <p:spPr bwMode="auto">
          <a:xfrm>
            <a:off x="7011988" y="580390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XXX</a:t>
            </a:r>
          </a:p>
        </p:txBody>
      </p:sp>
      <p:sp>
        <p:nvSpPr>
          <p:cNvPr id="53279" name="TextBox 35"/>
          <p:cNvSpPr txBox="1">
            <a:spLocks noChangeArrowheads="1"/>
          </p:cNvSpPr>
          <p:nvPr/>
        </p:nvSpPr>
        <p:spPr bwMode="auto">
          <a:xfrm>
            <a:off x="7848600" y="3481388"/>
            <a:ext cx="423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80" name="TextBox 36"/>
          <p:cNvSpPr txBox="1">
            <a:spLocks noChangeArrowheads="1"/>
          </p:cNvSpPr>
          <p:nvPr/>
        </p:nvSpPr>
        <p:spPr bwMode="auto">
          <a:xfrm>
            <a:off x="7835900" y="4214813"/>
            <a:ext cx="423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81" name="TextBox 37"/>
          <p:cNvSpPr txBox="1">
            <a:spLocks noChangeArrowheads="1"/>
          </p:cNvSpPr>
          <p:nvPr/>
        </p:nvSpPr>
        <p:spPr bwMode="auto">
          <a:xfrm>
            <a:off x="7881938" y="2947988"/>
            <a:ext cx="425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82" name="TextBox 38"/>
          <p:cNvSpPr txBox="1">
            <a:spLocks noChangeArrowheads="1"/>
          </p:cNvSpPr>
          <p:nvPr/>
        </p:nvSpPr>
        <p:spPr bwMode="auto">
          <a:xfrm>
            <a:off x="7132638" y="2968625"/>
            <a:ext cx="304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</a:t>
            </a:r>
          </a:p>
        </p:txBody>
      </p:sp>
      <p:sp>
        <p:nvSpPr>
          <p:cNvPr id="53283" name="TextBox 39"/>
          <p:cNvSpPr txBox="1">
            <a:spLocks noChangeArrowheads="1"/>
          </p:cNvSpPr>
          <p:nvPr/>
        </p:nvSpPr>
        <p:spPr bwMode="auto">
          <a:xfrm>
            <a:off x="7115175" y="3489325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</a:t>
            </a:r>
          </a:p>
        </p:txBody>
      </p:sp>
      <p:sp>
        <p:nvSpPr>
          <p:cNvPr id="53284" name="TextBox 40"/>
          <p:cNvSpPr txBox="1">
            <a:spLocks noChangeArrowheads="1"/>
          </p:cNvSpPr>
          <p:nvPr/>
        </p:nvSpPr>
        <p:spPr bwMode="auto">
          <a:xfrm>
            <a:off x="7115175" y="4229100"/>
            <a:ext cx="423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85" name="TextBox 41"/>
          <p:cNvSpPr txBox="1">
            <a:spLocks noChangeArrowheads="1"/>
          </p:cNvSpPr>
          <p:nvPr/>
        </p:nvSpPr>
        <p:spPr bwMode="auto">
          <a:xfrm>
            <a:off x="6208713" y="5803900"/>
            <a:ext cx="423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86" name="TextBox 42"/>
          <p:cNvSpPr txBox="1">
            <a:spLocks noChangeArrowheads="1"/>
          </p:cNvSpPr>
          <p:nvPr/>
        </p:nvSpPr>
        <p:spPr bwMode="auto">
          <a:xfrm>
            <a:off x="7793038" y="5818188"/>
            <a:ext cx="544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XXX</a:t>
            </a:r>
          </a:p>
        </p:txBody>
      </p:sp>
      <p:sp>
        <p:nvSpPr>
          <p:cNvPr id="53287" name="TextBox 43"/>
          <p:cNvSpPr txBox="1">
            <a:spLocks noChangeArrowheads="1"/>
          </p:cNvSpPr>
          <p:nvPr/>
        </p:nvSpPr>
        <p:spPr bwMode="auto">
          <a:xfrm>
            <a:off x="6113463" y="4903788"/>
            <a:ext cx="423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88" name="TextBox 44"/>
          <p:cNvSpPr txBox="1">
            <a:spLocks noChangeArrowheads="1"/>
          </p:cNvSpPr>
          <p:nvPr/>
        </p:nvSpPr>
        <p:spPr bwMode="auto">
          <a:xfrm>
            <a:off x="7781925" y="4903788"/>
            <a:ext cx="425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89" name="TextBox 45"/>
          <p:cNvSpPr txBox="1">
            <a:spLocks noChangeArrowheads="1"/>
          </p:cNvSpPr>
          <p:nvPr/>
        </p:nvSpPr>
        <p:spPr bwMode="auto">
          <a:xfrm>
            <a:off x="7870825" y="2608263"/>
            <a:ext cx="423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XX</a:t>
            </a:r>
          </a:p>
        </p:txBody>
      </p:sp>
      <p:sp>
        <p:nvSpPr>
          <p:cNvPr id="53290" name="TextBox 46"/>
          <p:cNvSpPr txBox="1">
            <a:spLocks noChangeArrowheads="1"/>
          </p:cNvSpPr>
          <p:nvPr/>
        </p:nvSpPr>
        <p:spPr bwMode="auto">
          <a:xfrm>
            <a:off x="6138863" y="2608263"/>
            <a:ext cx="303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Distretto bio-agro-alimentare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Non solo </a:t>
            </a:r>
            <a:r>
              <a:rPr lang="en-US" dirty="0" err="1" smtClean="0"/>
              <a:t>promozione</a:t>
            </a:r>
            <a:r>
              <a:rPr lang="en-US" dirty="0" smtClean="0"/>
              <a:t> di </a:t>
            </a:r>
            <a:r>
              <a:rPr lang="en-US" dirty="0" err="1" smtClean="0"/>
              <a:t>agricoltura</a:t>
            </a:r>
            <a:r>
              <a:rPr lang="en-US" dirty="0" smtClean="0"/>
              <a:t> </a:t>
            </a:r>
            <a:r>
              <a:rPr lang="en-US" dirty="0" err="1" smtClean="0"/>
              <a:t>biologica</a:t>
            </a:r>
            <a:r>
              <a:rPr lang="en-US" dirty="0" smtClean="0"/>
              <a:t>, ma </a:t>
            </a:r>
            <a:r>
              <a:rPr lang="en-US" dirty="0" err="1" smtClean="0"/>
              <a:t>azioni</a:t>
            </a:r>
            <a:r>
              <a:rPr lang="en-US" dirty="0" smtClean="0"/>
              <a:t> di </a:t>
            </a:r>
            <a:r>
              <a:rPr lang="en-US" dirty="0" err="1" smtClean="0"/>
              <a:t>supporto</a:t>
            </a:r>
            <a:r>
              <a:rPr lang="en-US" dirty="0" smtClean="0"/>
              <a:t> e </a:t>
            </a:r>
            <a:r>
              <a:rPr lang="en-US" dirty="0" err="1" smtClean="0"/>
              <a:t>promozione</a:t>
            </a:r>
            <a:r>
              <a:rPr lang="en-US" dirty="0" smtClean="0"/>
              <a:t> per </a:t>
            </a:r>
            <a:r>
              <a:rPr lang="en-US" dirty="0" err="1" smtClean="0"/>
              <a:t>diversi</a:t>
            </a:r>
            <a:r>
              <a:rPr lang="en-US" dirty="0" smtClean="0"/>
              <a:t> </a:t>
            </a:r>
            <a:r>
              <a:rPr lang="en-US" dirty="0" err="1" smtClean="0"/>
              <a:t>settori</a:t>
            </a:r>
            <a:r>
              <a:rPr lang="en-US" dirty="0" smtClean="0"/>
              <a:t> </a:t>
            </a:r>
            <a:r>
              <a:rPr lang="en-US" dirty="0" err="1" smtClean="0"/>
              <a:t>produttivi</a:t>
            </a:r>
            <a:r>
              <a:rPr lang="en-US" dirty="0" smtClean="0"/>
              <a:t> con </a:t>
            </a:r>
            <a:r>
              <a:rPr lang="en-US" dirty="0" err="1" smtClean="0"/>
              <a:t>modalità</a:t>
            </a:r>
            <a:r>
              <a:rPr lang="en-US" dirty="0" smtClean="0"/>
              <a:t> integrate: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3200" dirty="0" err="1" smtClean="0"/>
              <a:t>Agricoltura</a:t>
            </a:r>
            <a:r>
              <a:rPr lang="en-US" sz="3200" dirty="0" smtClean="0"/>
              <a:t>, con </a:t>
            </a:r>
            <a:r>
              <a:rPr lang="en-US" sz="3200" dirty="0" err="1" smtClean="0"/>
              <a:t>diversificazione</a:t>
            </a:r>
            <a:r>
              <a:rPr lang="en-US" sz="3200" dirty="0" smtClean="0"/>
              <a:t> </a:t>
            </a:r>
            <a:r>
              <a:rPr lang="en-US" sz="3200" dirty="0" err="1" smtClean="0"/>
              <a:t>delle</a:t>
            </a:r>
            <a:r>
              <a:rPr lang="en-US" sz="3200" dirty="0" smtClean="0"/>
              <a:t> </a:t>
            </a:r>
            <a:r>
              <a:rPr lang="en-US" sz="3200" dirty="0" err="1" smtClean="0"/>
              <a:t>colture</a:t>
            </a:r>
            <a:r>
              <a:rPr lang="en-US" sz="3200" dirty="0" smtClean="0"/>
              <a:t> (</a:t>
            </a:r>
            <a:r>
              <a:rPr lang="en-US" sz="3200" dirty="0" err="1" smtClean="0"/>
              <a:t>acquacoltura</a:t>
            </a:r>
            <a:r>
              <a:rPr lang="en-US" sz="3200" dirty="0" smtClean="0"/>
              <a:t>, </a:t>
            </a:r>
            <a:r>
              <a:rPr lang="en-US" sz="3200" dirty="0" err="1" smtClean="0"/>
              <a:t>orticoltura</a:t>
            </a:r>
            <a:r>
              <a:rPr lang="en-US" sz="3200" dirty="0" smtClean="0"/>
              <a:t>, </a:t>
            </a:r>
            <a:r>
              <a:rPr lang="en-US" sz="3200" dirty="0" err="1" smtClean="0"/>
              <a:t>ecc</a:t>
            </a:r>
            <a:r>
              <a:rPr lang="en-US" sz="3200" dirty="0" smtClean="0"/>
              <a:t>.)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3200" dirty="0" err="1" smtClean="0"/>
              <a:t>Turismo</a:t>
            </a:r>
            <a:r>
              <a:rPr lang="en-US" sz="3200" dirty="0" smtClean="0"/>
              <a:t> </a:t>
            </a:r>
            <a:r>
              <a:rPr lang="en-US" sz="3200" dirty="0" err="1" smtClean="0"/>
              <a:t>sostenibile</a:t>
            </a:r>
            <a:r>
              <a:rPr lang="en-US" sz="3200" dirty="0" smtClean="0"/>
              <a:t>;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3200" dirty="0" smtClean="0"/>
              <a:t>Bio-</a:t>
            </a:r>
            <a:r>
              <a:rPr lang="en-US" sz="3200" dirty="0" err="1" smtClean="0"/>
              <a:t>edilizia</a:t>
            </a:r>
            <a:r>
              <a:rPr lang="en-US" sz="3200" dirty="0" smtClean="0"/>
              <a:t> (</a:t>
            </a:r>
            <a:r>
              <a:rPr lang="en-US" sz="3200" dirty="0" err="1" smtClean="0"/>
              <a:t>domanda</a:t>
            </a:r>
            <a:r>
              <a:rPr lang="en-US" sz="3200" dirty="0" smtClean="0"/>
              <a:t> e </a:t>
            </a:r>
            <a:r>
              <a:rPr lang="en-US" sz="3200" dirty="0" err="1" smtClean="0"/>
              <a:t>offerta</a:t>
            </a:r>
            <a:r>
              <a:rPr lang="en-US" sz="3200" dirty="0" smtClean="0"/>
              <a:t>);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3200" dirty="0" err="1" smtClean="0"/>
              <a:t>Artigianato</a:t>
            </a:r>
            <a:endParaRPr lang="en-US" sz="3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24300" cy="1143000"/>
          </a:xfrm>
        </p:spPr>
        <p:txBody>
          <a:bodyPr/>
          <a:lstStyle/>
          <a:p>
            <a:pPr algn="l"/>
            <a:r>
              <a:rPr lang="en-US" sz="3200" b="1" smtClean="0"/>
              <a:t>PROGETTI </a:t>
            </a:r>
            <a:br>
              <a:rPr lang="en-US" sz="3200" b="1" smtClean="0"/>
            </a:br>
            <a:r>
              <a:rPr lang="en-US" sz="3200" b="1" smtClean="0"/>
              <a:t>IDENTITÀ E CULTURA SIMETINA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3900"/>
            <a:ext cx="3924300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Manifestazioni</a:t>
            </a:r>
            <a:r>
              <a:rPr lang="en-US" dirty="0" smtClean="0"/>
              <a:t> e </a:t>
            </a:r>
            <a:r>
              <a:rPr lang="en-US" dirty="0" err="1" smtClean="0"/>
              <a:t>rassegne</a:t>
            </a:r>
            <a:r>
              <a:rPr lang="en-US" dirty="0" smtClean="0"/>
              <a:t> a </a:t>
            </a:r>
            <a:r>
              <a:rPr lang="en-US" dirty="0" err="1" smtClean="0"/>
              <a:t>rilevanza</a:t>
            </a:r>
            <a:r>
              <a:rPr lang="en-US" dirty="0" smtClean="0"/>
              <a:t> </a:t>
            </a:r>
            <a:r>
              <a:rPr lang="en-US" dirty="0" err="1" smtClean="0"/>
              <a:t>nazionale</a:t>
            </a:r>
            <a:r>
              <a:rPr lang="en-US" dirty="0" smtClean="0"/>
              <a:t> e </a:t>
            </a:r>
            <a:r>
              <a:rPr lang="en-US" dirty="0" err="1" smtClean="0"/>
              <a:t>internazionale</a:t>
            </a:r>
            <a:r>
              <a:rPr lang="en-US" dirty="0" smtClean="0"/>
              <a:t>;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Iniziative</a:t>
            </a:r>
            <a:r>
              <a:rPr lang="en-US" dirty="0" smtClean="0"/>
              <a:t> </a:t>
            </a:r>
            <a:r>
              <a:rPr lang="en-US" dirty="0" err="1" smtClean="0"/>
              <a:t>culturali</a:t>
            </a:r>
            <a:r>
              <a:rPr lang="en-US" dirty="0" smtClean="0"/>
              <a:t> formative per la base;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Task-force sui </a:t>
            </a:r>
            <a:r>
              <a:rPr lang="en-US" dirty="0" err="1" smtClean="0"/>
              <a:t>beni</a:t>
            </a:r>
            <a:r>
              <a:rPr lang="en-US" dirty="0" smtClean="0"/>
              <a:t> </a:t>
            </a:r>
            <a:r>
              <a:rPr lang="en-US" dirty="0" err="1" smtClean="0"/>
              <a:t>culturali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5963" y="0"/>
            <a:ext cx="4656137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VALLE DEL SIMETO A RIFIUTI ZERO</a:t>
            </a:r>
            <a:endParaRPr lang="en-US" b="1" dirty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457200" y="1050925"/>
            <a:ext cx="8229600" cy="4525963"/>
          </a:xfrm>
        </p:spPr>
        <p:txBody>
          <a:bodyPr/>
          <a:lstStyle/>
          <a:p>
            <a:r>
              <a:rPr lang="en-US" sz="2800" smtClean="0"/>
              <a:t>Adozione comuni strategia rifiuti-zero (10 passi);</a:t>
            </a:r>
          </a:p>
          <a:p>
            <a:r>
              <a:rPr lang="en-US" sz="2800" smtClean="0"/>
              <a:t>Identificazione priorità per la valle: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025900" y="3314700"/>
            <a:ext cx="4910138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177800" y="2425700"/>
            <a:ext cx="37211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</a:rPr>
              <a:t>Adeguamento quantitativo e qualitativo del sistema di isole ecologiche;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</a:rPr>
              <a:t>Facilitazione attività for-profit legate al riciclo;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</a:rPr>
              <a:t>Centro di compostaggio;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</a:rPr>
              <a:t>Campagna di educazione ambientale;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</a:rPr>
              <a:t>Soluzione tecnologica alternativa al previsto allargamento della discarica di Motta.</a:t>
            </a:r>
          </a:p>
          <a:p>
            <a:pPr marL="285750" indent="-285750">
              <a:buFont typeface="Courier New" pitchFamily="49" charset="0"/>
              <a:buChar char="o"/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MIGLIORAMENTO CICLO DELL’ENERGIA</a:t>
            </a:r>
            <a:endParaRPr lang="en-US" b="1" dirty="0"/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smtClean="0"/>
              <a:t>incremento % di energia prodotta da fonti rinnovabili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457700" y="2032000"/>
            <a:ext cx="635000" cy="4953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5308600" y="1417638"/>
            <a:ext cx="36830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Possibilità di sfruttamento della geotermia legata alle salinelle di Paternò, Biancavilla e Belpasso</a:t>
            </a:r>
          </a:p>
        </p:txBody>
      </p:sp>
      <p:sp>
        <p:nvSpPr>
          <p:cNvPr id="6" name="Right Bracket 5"/>
          <p:cNvSpPr/>
          <p:nvPr/>
        </p:nvSpPr>
        <p:spPr>
          <a:xfrm>
            <a:off x="4152900" y="1689100"/>
            <a:ext cx="292100" cy="1549400"/>
          </a:xfrm>
          <a:prstGeom prst="rightBracket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735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378200"/>
            <a:ext cx="44450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 smtClean="0"/>
              <a:t>Miglioramento</a:t>
            </a:r>
            <a:r>
              <a:rPr lang="en-US" b="1" dirty="0" smtClean="0"/>
              <a:t> del </a:t>
            </a:r>
            <a:r>
              <a:rPr lang="en-US" b="1" dirty="0" err="1" smtClean="0"/>
              <a:t>ciclo</a:t>
            </a:r>
            <a:r>
              <a:rPr lang="en-US" b="1" dirty="0" smtClean="0"/>
              <a:t> </a:t>
            </a:r>
            <a:r>
              <a:rPr lang="en-US" b="1" dirty="0" err="1" smtClean="0"/>
              <a:t>dell’acqua</a:t>
            </a:r>
            <a:endParaRPr lang="en-US" b="1" dirty="0"/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5422900" cy="5600700"/>
          </a:xfrm>
        </p:spPr>
        <p:txBody>
          <a:bodyPr/>
          <a:lstStyle/>
          <a:p>
            <a:r>
              <a:rPr lang="en-US" smtClean="0"/>
              <a:t>Acqua bene pubblico;</a:t>
            </a:r>
          </a:p>
          <a:p>
            <a:r>
              <a:rPr lang="en-US" smtClean="0"/>
              <a:t>Connessione del ciclo dell’acqua con quello dell’energia (microturbine per i salti di quota vulcano-fiume - recupero antiche vie dei mulini);</a:t>
            </a:r>
          </a:p>
          <a:p>
            <a:r>
              <a:rPr lang="en-US" smtClean="0"/>
              <a:t>Progetto depuratori (lavoro coordinato, sul modello del progetto Life+ 2013)</a:t>
            </a:r>
          </a:p>
        </p:txBody>
      </p:sp>
      <p:pic>
        <p:nvPicPr>
          <p:cNvPr id="58371" name="Picture 3" descr="locandina life acqua 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0100" y="1417638"/>
            <a:ext cx="2963863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2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/>
              <a:t>Formazione</a:t>
            </a:r>
            <a:endParaRPr lang="en-US" b="1" dirty="0"/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57200" y="863600"/>
            <a:ext cx="8369300" cy="4525963"/>
          </a:xfrm>
        </p:spPr>
        <p:txBody>
          <a:bodyPr/>
          <a:lstStyle/>
          <a:p>
            <a:r>
              <a:rPr lang="en-US" sz="2400" smtClean="0"/>
              <a:t>Processi educativi permanenti;</a:t>
            </a:r>
          </a:p>
          <a:p>
            <a:r>
              <a:rPr lang="en-US" sz="2400" smtClean="0"/>
              <a:t>Creazione di reti didattiche contro la frammentazione dei progetti (es: maestro Crimi);</a:t>
            </a:r>
          </a:p>
          <a:p>
            <a:r>
              <a:rPr lang="en-US" sz="2400" smtClean="0"/>
              <a:t>Azioni di integrazione generazionali;</a:t>
            </a:r>
          </a:p>
          <a:p>
            <a:r>
              <a:rPr lang="en-US" sz="2400" smtClean="0"/>
              <a:t>Coordinamento progetti e osservatori sulla dispersione (forme occulte); pb dello scollamento tra distretti;</a:t>
            </a:r>
          </a:p>
          <a:p>
            <a:r>
              <a:rPr lang="en-US" sz="2400" smtClean="0"/>
              <a:t>PROGETTO ORTI DI PACE e AGRI-CIVISMO (scuola soggetto attivo di rigenerazione urbana)</a:t>
            </a:r>
          </a:p>
        </p:txBody>
      </p:sp>
      <p:pic>
        <p:nvPicPr>
          <p:cNvPr id="4" name="Picture 3" descr="Screen Shot 2012-11-28 at 11.19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5" y="4254500"/>
            <a:ext cx="3362325" cy="250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1" descr="DSC_04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138" y="3932238"/>
            <a:ext cx="3776662" cy="282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4725" y="0"/>
            <a:ext cx="5629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4203700" cy="1143000"/>
          </a:xfrm>
        </p:spPr>
        <p:txBody>
          <a:bodyPr/>
          <a:lstStyle/>
          <a:p>
            <a:pPr algn="l"/>
            <a:r>
              <a:rPr lang="en-US" sz="3200" b="1" smtClean="0"/>
              <a:t>RIORGANIZZAZIONE MOBILITÀ SOSTENIBILE</a:t>
            </a:r>
          </a:p>
        </p:txBody>
      </p:sp>
      <p:sp>
        <p:nvSpPr>
          <p:cNvPr id="6" name="Freeform 5"/>
          <p:cNvSpPr/>
          <p:nvPr/>
        </p:nvSpPr>
        <p:spPr>
          <a:xfrm>
            <a:off x="2781300" y="4927600"/>
            <a:ext cx="2501900" cy="957263"/>
          </a:xfrm>
          <a:custGeom>
            <a:avLst/>
            <a:gdLst>
              <a:gd name="connsiteX0" fmla="*/ 2501900 w 2501900"/>
              <a:gd name="connsiteY0" fmla="*/ 927100 h 956612"/>
              <a:gd name="connsiteX1" fmla="*/ 2235200 w 2501900"/>
              <a:gd name="connsiteY1" fmla="*/ 952500 h 956612"/>
              <a:gd name="connsiteX2" fmla="*/ 2133600 w 2501900"/>
              <a:gd name="connsiteY2" fmla="*/ 850900 h 956612"/>
              <a:gd name="connsiteX3" fmla="*/ 1854200 w 2501900"/>
              <a:gd name="connsiteY3" fmla="*/ 774700 h 956612"/>
              <a:gd name="connsiteX4" fmla="*/ 1511300 w 2501900"/>
              <a:gd name="connsiteY4" fmla="*/ 787400 h 956612"/>
              <a:gd name="connsiteX5" fmla="*/ 1371600 w 2501900"/>
              <a:gd name="connsiteY5" fmla="*/ 558800 h 956612"/>
              <a:gd name="connsiteX6" fmla="*/ 1193800 w 2501900"/>
              <a:gd name="connsiteY6" fmla="*/ 546100 h 956612"/>
              <a:gd name="connsiteX7" fmla="*/ 787400 w 2501900"/>
              <a:gd name="connsiteY7" fmla="*/ 330200 h 956612"/>
              <a:gd name="connsiteX8" fmla="*/ 508000 w 2501900"/>
              <a:gd name="connsiteY8" fmla="*/ 266700 h 956612"/>
              <a:gd name="connsiteX9" fmla="*/ 228600 w 2501900"/>
              <a:gd name="connsiteY9" fmla="*/ 304800 h 956612"/>
              <a:gd name="connsiteX10" fmla="*/ 0 w 2501900"/>
              <a:gd name="connsiteY10" fmla="*/ 0 h 956612"/>
              <a:gd name="connsiteX11" fmla="*/ 0 w 2501900"/>
              <a:gd name="connsiteY11" fmla="*/ 0 h 956612"/>
              <a:gd name="connsiteX12" fmla="*/ 0 w 2501900"/>
              <a:gd name="connsiteY12" fmla="*/ 0 h 95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01900" h="956612">
                <a:moveTo>
                  <a:pt x="2501900" y="927100"/>
                </a:moveTo>
                <a:cubicBezTo>
                  <a:pt x="2399241" y="946150"/>
                  <a:pt x="2296583" y="965200"/>
                  <a:pt x="2235200" y="952500"/>
                </a:cubicBezTo>
                <a:cubicBezTo>
                  <a:pt x="2173817" y="939800"/>
                  <a:pt x="2197100" y="880533"/>
                  <a:pt x="2133600" y="850900"/>
                </a:cubicBezTo>
                <a:cubicBezTo>
                  <a:pt x="2070100" y="821267"/>
                  <a:pt x="1957917" y="785283"/>
                  <a:pt x="1854200" y="774700"/>
                </a:cubicBezTo>
                <a:cubicBezTo>
                  <a:pt x="1750483" y="764117"/>
                  <a:pt x="1591733" y="823383"/>
                  <a:pt x="1511300" y="787400"/>
                </a:cubicBezTo>
                <a:cubicBezTo>
                  <a:pt x="1430867" y="751417"/>
                  <a:pt x="1424517" y="599017"/>
                  <a:pt x="1371600" y="558800"/>
                </a:cubicBezTo>
                <a:cubicBezTo>
                  <a:pt x="1318683" y="518583"/>
                  <a:pt x="1291167" y="584200"/>
                  <a:pt x="1193800" y="546100"/>
                </a:cubicBezTo>
                <a:cubicBezTo>
                  <a:pt x="1096433" y="508000"/>
                  <a:pt x="901700" y="376767"/>
                  <a:pt x="787400" y="330200"/>
                </a:cubicBezTo>
                <a:cubicBezTo>
                  <a:pt x="673100" y="283633"/>
                  <a:pt x="601133" y="270933"/>
                  <a:pt x="508000" y="266700"/>
                </a:cubicBezTo>
                <a:cubicBezTo>
                  <a:pt x="414867" y="262467"/>
                  <a:pt x="313267" y="349250"/>
                  <a:pt x="228600" y="304800"/>
                </a:cubicBezTo>
                <a:cubicBezTo>
                  <a:pt x="143933" y="260350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70200" y="2117725"/>
            <a:ext cx="1371600" cy="295275"/>
          </a:xfrm>
          <a:custGeom>
            <a:avLst/>
            <a:gdLst>
              <a:gd name="connsiteX0" fmla="*/ 1371600 w 1371600"/>
              <a:gd name="connsiteY0" fmla="*/ 66706 h 295306"/>
              <a:gd name="connsiteX1" fmla="*/ 1244600 w 1371600"/>
              <a:gd name="connsiteY1" fmla="*/ 3206 h 295306"/>
              <a:gd name="connsiteX2" fmla="*/ 1079500 w 1371600"/>
              <a:gd name="connsiteY2" fmla="*/ 155606 h 295306"/>
              <a:gd name="connsiteX3" fmla="*/ 800100 w 1371600"/>
              <a:gd name="connsiteY3" fmla="*/ 66706 h 295306"/>
              <a:gd name="connsiteX4" fmla="*/ 609600 w 1371600"/>
              <a:gd name="connsiteY4" fmla="*/ 66706 h 295306"/>
              <a:gd name="connsiteX5" fmla="*/ 406400 w 1371600"/>
              <a:gd name="connsiteY5" fmla="*/ 142906 h 295306"/>
              <a:gd name="connsiteX6" fmla="*/ 203200 w 1371600"/>
              <a:gd name="connsiteY6" fmla="*/ 269906 h 295306"/>
              <a:gd name="connsiteX7" fmla="*/ 0 w 1371600"/>
              <a:gd name="connsiteY7" fmla="*/ 295306 h 29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600" h="295306">
                <a:moveTo>
                  <a:pt x="1371600" y="66706"/>
                </a:moveTo>
                <a:cubicBezTo>
                  <a:pt x="1332441" y="27547"/>
                  <a:pt x="1293283" y="-11611"/>
                  <a:pt x="1244600" y="3206"/>
                </a:cubicBezTo>
                <a:cubicBezTo>
                  <a:pt x="1195917" y="18023"/>
                  <a:pt x="1153583" y="145023"/>
                  <a:pt x="1079500" y="155606"/>
                </a:cubicBezTo>
                <a:cubicBezTo>
                  <a:pt x="1005417" y="166189"/>
                  <a:pt x="878417" y="81523"/>
                  <a:pt x="800100" y="66706"/>
                </a:cubicBezTo>
                <a:cubicBezTo>
                  <a:pt x="721783" y="51889"/>
                  <a:pt x="675217" y="54006"/>
                  <a:pt x="609600" y="66706"/>
                </a:cubicBezTo>
                <a:cubicBezTo>
                  <a:pt x="543983" y="79406"/>
                  <a:pt x="474133" y="109039"/>
                  <a:pt x="406400" y="142906"/>
                </a:cubicBezTo>
                <a:cubicBezTo>
                  <a:pt x="338667" y="176773"/>
                  <a:pt x="270933" y="244506"/>
                  <a:pt x="203200" y="269906"/>
                </a:cubicBezTo>
                <a:cubicBezTo>
                  <a:pt x="135467" y="295306"/>
                  <a:pt x="0" y="295306"/>
                  <a:pt x="0" y="295306"/>
                </a:cubicBezTo>
              </a:path>
            </a:pathLst>
          </a:cu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Left Arrow 7"/>
          <p:cNvSpPr/>
          <p:nvPr/>
        </p:nvSpPr>
        <p:spPr>
          <a:xfrm rot="11066266">
            <a:off x="2260600" y="2292350"/>
            <a:ext cx="520700" cy="241300"/>
          </a:xfrm>
          <a:prstGeom prst="leftArrow">
            <a:avLst>
              <a:gd name="adj1" fmla="val 0"/>
              <a:gd name="adj2" fmla="val 50000"/>
            </a:avLst>
          </a:prstGeom>
          <a:solidFill>
            <a:schemeClr val="accent6"/>
          </a:solidFill>
          <a:ln w="19050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 rot="13671756">
            <a:off x="2265363" y="4533900"/>
            <a:ext cx="520700" cy="241300"/>
          </a:xfrm>
          <a:prstGeom prst="leftArrow">
            <a:avLst>
              <a:gd name="adj1" fmla="val 0"/>
              <a:gd name="adj2" fmla="val 50000"/>
            </a:avLst>
          </a:prstGeom>
          <a:solidFill>
            <a:schemeClr val="accent6"/>
          </a:solidFill>
          <a:ln w="19050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423" name="TextBox 9"/>
          <p:cNvSpPr txBox="1">
            <a:spLocks noChangeArrowheads="1"/>
          </p:cNvSpPr>
          <p:nvPr/>
        </p:nvSpPr>
        <p:spPr bwMode="auto">
          <a:xfrm>
            <a:off x="533400" y="2600325"/>
            <a:ext cx="2070100" cy="1200150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Antiche vie del grano provenienti dal territorio ennese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5387975" y="3692525"/>
            <a:ext cx="1512888" cy="687388"/>
          </a:xfrm>
          <a:prstGeom prst="borderCallout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Greenway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arance</a:t>
            </a:r>
            <a:endParaRPr lang="en-US" sz="2000" dirty="0"/>
          </a:p>
        </p:txBody>
      </p:sp>
      <p:sp>
        <p:nvSpPr>
          <p:cNvPr id="13" name="Line Callout 1 12"/>
          <p:cNvSpPr/>
          <p:nvPr/>
        </p:nvSpPr>
        <p:spPr>
          <a:xfrm>
            <a:off x="5867400" y="2413000"/>
            <a:ext cx="1739900" cy="687388"/>
          </a:xfrm>
          <a:prstGeom prst="borderCallout1">
            <a:avLst/>
          </a:prstGeom>
          <a:solidFill>
            <a:srgbClr val="A22B77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CIRCUMETNEA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788" y="173038"/>
            <a:ext cx="7392987" cy="641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1511300" y="547688"/>
            <a:ext cx="4303713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Hey capo, ho un’idea…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511300" y="1341438"/>
            <a:ext cx="2887663" cy="1201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Silenzio! Non sei qui per pensare. Quello spetta a me! Lavora!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55600" y="2032000"/>
            <a:ext cx="3543300" cy="1276350"/>
          </a:xfrm>
          <a:prstGeom prst="ellipse">
            <a:avLst/>
          </a:prstGeom>
          <a:solidFill>
            <a:schemeClr val="bg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84700" y="2211388"/>
            <a:ext cx="4343400" cy="2109787"/>
          </a:xfrm>
          <a:prstGeom prst="ellipse">
            <a:avLst/>
          </a:prstGeom>
          <a:solidFill>
            <a:srgbClr val="EEECE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9700" y="3673475"/>
            <a:ext cx="4343400" cy="1685925"/>
          </a:xfrm>
          <a:prstGeom prst="ellipse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7938"/>
            <a:ext cx="9004300" cy="17097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b="1" dirty="0" err="1" smtClean="0"/>
              <a:t>Progetti</a:t>
            </a:r>
            <a:r>
              <a:rPr lang="en-US" b="1" dirty="0" smtClean="0"/>
              <a:t> </a:t>
            </a:r>
            <a:r>
              <a:rPr lang="en-US" b="1" dirty="0" err="1" smtClean="0"/>
              <a:t>pilota</a:t>
            </a:r>
            <a:r>
              <a:rPr lang="en-US" b="1" dirty="0" smtClean="0"/>
              <a:t> di </a:t>
            </a:r>
            <a:br>
              <a:rPr lang="en-US" b="1" dirty="0" smtClean="0"/>
            </a:br>
            <a:r>
              <a:rPr lang="en-US" b="1" dirty="0" err="1" smtClean="0"/>
              <a:t>rigenerazione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err="1" smtClean="0"/>
              <a:t>urbana</a:t>
            </a:r>
            <a:endParaRPr lang="en-US" b="1" dirty="0"/>
          </a:p>
        </p:txBody>
      </p:sp>
      <p:sp>
        <p:nvSpPr>
          <p:cNvPr id="61445" name="TextBox 4"/>
          <p:cNvSpPr txBox="1">
            <a:spLocks noChangeArrowheads="1"/>
          </p:cNvSpPr>
          <p:nvPr/>
        </p:nvSpPr>
        <p:spPr bwMode="auto">
          <a:xfrm>
            <a:off x="366713" y="2365375"/>
            <a:ext cx="3340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Inclusione sociale</a:t>
            </a:r>
          </a:p>
        </p:txBody>
      </p:sp>
      <p:sp>
        <p:nvSpPr>
          <p:cNvPr id="61446" name="TextBox 5"/>
          <p:cNvSpPr txBox="1">
            <a:spLocks noChangeArrowheads="1"/>
          </p:cNvSpPr>
          <p:nvPr/>
        </p:nvSpPr>
        <p:spPr bwMode="auto">
          <a:xfrm>
            <a:off x="4876800" y="2657475"/>
            <a:ext cx="3708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Supporto alle attività commerciali urbane</a:t>
            </a:r>
          </a:p>
        </p:txBody>
      </p:sp>
      <p:sp>
        <p:nvSpPr>
          <p:cNvPr id="61447" name="TextBox 6"/>
          <p:cNvSpPr txBox="1">
            <a:spLocks noChangeArrowheads="1"/>
          </p:cNvSpPr>
          <p:nvPr/>
        </p:nvSpPr>
        <p:spPr bwMode="auto">
          <a:xfrm>
            <a:off x="584200" y="4025900"/>
            <a:ext cx="35179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Rigenerazione spazi pubblici degradati</a:t>
            </a:r>
          </a:p>
        </p:txBody>
      </p:sp>
      <p:sp>
        <p:nvSpPr>
          <p:cNvPr id="61448" name="TextBox 10"/>
          <p:cNvSpPr txBox="1">
            <a:spLocks noChangeArrowheads="1"/>
          </p:cNvSpPr>
          <p:nvPr/>
        </p:nvSpPr>
        <p:spPr bwMode="auto">
          <a:xfrm>
            <a:off x="63500" y="5868988"/>
            <a:ext cx="90805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Importante spostamento “culturale”?</a:t>
            </a:r>
          </a:p>
        </p:txBody>
      </p:sp>
      <p:sp>
        <p:nvSpPr>
          <p:cNvPr id="12" name="Left-Right Arrow 11"/>
          <p:cNvSpPr/>
          <p:nvPr/>
        </p:nvSpPr>
        <p:spPr>
          <a:xfrm rot="1698142">
            <a:off x="3381375" y="2671763"/>
            <a:ext cx="1498600" cy="608012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Left-Right Arrow 12"/>
          <p:cNvSpPr/>
          <p:nvPr/>
        </p:nvSpPr>
        <p:spPr>
          <a:xfrm rot="5400000">
            <a:off x="1889919" y="3083719"/>
            <a:ext cx="901700" cy="608012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Left-Right Arrow 13"/>
          <p:cNvSpPr/>
          <p:nvPr/>
        </p:nvSpPr>
        <p:spPr>
          <a:xfrm rot="9565900">
            <a:off x="4024313" y="3773488"/>
            <a:ext cx="1163637" cy="606425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248400" y="3838575"/>
            <a:ext cx="2679700" cy="169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787900" y="131763"/>
            <a:ext cx="421957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21"/>
          <p:cNvSpPr txBox="1">
            <a:spLocks noChangeArrowheads="1"/>
          </p:cNvSpPr>
          <p:nvPr/>
        </p:nvSpPr>
        <p:spPr bwMode="auto">
          <a:xfrm>
            <a:off x="207963" y="5486400"/>
            <a:ext cx="3095625" cy="9540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REGIONE SICILIANA</a:t>
            </a:r>
          </a:p>
          <a:p>
            <a:r>
              <a:rPr lang="en-US" sz="2800" b="1">
                <a:latin typeface="Calibri" pitchFamily="34" charset="0"/>
              </a:rPr>
              <a:t>(BANDI)</a:t>
            </a:r>
          </a:p>
        </p:txBody>
      </p:sp>
      <p:sp>
        <p:nvSpPr>
          <p:cNvPr id="62466" name="TextBox 16"/>
          <p:cNvSpPr txBox="1">
            <a:spLocks noChangeArrowheads="1"/>
          </p:cNvSpPr>
          <p:nvPr/>
        </p:nvSpPr>
        <p:spPr bwMode="auto">
          <a:xfrm>
            <a:off x="1016000" y="1511300"/>
            <a:ext cx="2547938" cy="523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FONDI EUROPEI</a:t>
            </a:r>
          </a:p>
        </p:txBody>
      </p:sp>
      <p:pic>
        <p:nvPicPr>
          <p:cNvPr id="62467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0"/>
            <a:ext cx="7715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468" name="Group 17"/>
          <p:cNvGrpSpPr>
            <a:grpSpLocks/>
          </p:cNvGrpSpPr>
          <p:nvPr/>
        </p:nvGrpSpPr>
        <p:grpSpPr bwMode="auto">
          <a:xfrm>
            <a:off x="303213" y="2360613"/>
            <a:ext cx="3549650" cy="3022600"/>
            <a:chOff x="303476" y="2361386"/>
            <a:chExt cx="3548888" cy="3022176"/>
          </a:xfrm>
        </p:grpSpPr>
        <p:pic>
          <p:nvPicPr>
            <p:cNvPr id="62477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7264" y="2361386"/>
              <a:ext cx="2705100" cy="1918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8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02914" y="4139561"/>
              <a:ext cx="1695450" cy="113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576467" y="3429623"/>
              <a:ext cx="1779205" cy="19539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2480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3476" y="3073749"/>
              <a:ext cx="105206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69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17625" y="0"/>
            <a:ext cx="1976438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07963" y="2279650"/>
            <a:ext cx="4110037" cy="32829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Curved Up Arrow 19"/>
          <p:cNvSpPr/>
          <p:nvPr/>
        </p:nvSpPr>
        <p:spPr>
          <a:xfrm rot="6795688">
            <a:off x="-238125" y="1144588"/>
            <a:ext cx="1627188" cy="652462"/>
          </a:xfrm>
          <a:prstGeom prst="curved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6000" y="0"/>
            <a:ext cx="3390900" cy="158750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2473" name="Picture 22"/>
          <p:cNvPicPr>
            <a:picLocks noChangeAspect="1"/>
          </p:cNvPicPr>
          <p:nvPr/>
        </p:nvPicPr>
        <p:blipFill>
          <a:blip r:embed="rId8">
            <a:grayscl/>
            <a:biLevel thresh="50000"/>
          </a:blip>
          <a:srcRect/>
          <a:stretch>
            <a:fillRect/>
          </a:stretch>
        </p:blipFill>
        <p:spPr bwMode="auto">
          <a:xfrm>
            <a:off x="5221288" y="2701925"/>
            <a:ext cx="2754312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4" name="TextBox 23"/>
          <p:cNvSpPr txBox="1">
            <a:spLocks noChangeArrowheads="1"/>
          </p:cNvSpPr>
          <p:nvPr/>
        </p:nvSpPr>
        <p:spPr bwMode="auto">
          <a:xfrm>
            <a:off x="7416800" y="3679825"/>
            <a:ext cx="1473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Progetti della Comunità del Simeto</a:t>
            </a:r>
          </a:p>
        </p:txBody>
      </p:sp>
      <p:sp>
        <p:nvSpPr>
          <p:cNvPr id="62475" name="TextBox 24"/>
          <p:cNvSpPr txBox="1">
            <a:spLocks noChangeArrowheads="1"/>
          </p:cNvSpPr>
          <p:nvPr/>
        </p:nvSpPr>
        <p:spPr bwMode="auto">
          <a:xfrm>
            <a:off x="5524500" y="1765300"/>
            <a:ext cx="7080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800" b="1">
                <a:latin typeface="Calibri" pitchFamily="34" charset="0"/>
              </a:rPr>
              <a:t>?</a:t>
            </a:r>
          </a:p>
        </p:txBody>
      </p:sp>
      <p:sp>
        <p:nvSpPr>
          <p:cNvPr id="62476" name="CasellaDiTesto 1"/>
          <p:cNvSpPr txBox="1">
            <a:spLocks noChangeArrowheads="1"/>
          </p:cNvSpPr>
          <p:nvPr/>
        </p:nvSpPr>
        <p:spPr bwMode="auto">
          <a:xfrm>
            <a:off x="4406900" y="47625"/>
            <a:ext cx="47371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FF0000"/>
                </a:solidFill>
                <a:latin typeface="Calibri" pitchFamily="34" charset="0"/>
              </a:rPr>
              <a:t>SENZA PATTO DI FIUME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16"/>
          <p:cNvSpPr txBox="1">
            <a:spLocks noChangeArrowheads="1"/>
          </p:cNvSpPr>
          <p:nvPr/>
        </p:nvSpPr>
        <p:spPr bwMode="auto">
          <a:xfrm>
            <a:off x="1016000" y="1511300"/>
            <a:ext cx="2547938" cy="523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FONDI EUROPEI</a:t>
            </a:r>
          </a:p>
        </p:txBody>
      </p:sp>
      <p:pic>
        <p:nvPicPr>
          <p:cNvPr id="63490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0"/>
            <a:ext cx="7715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1675" y="2108200"/>
            <a:ext cx="28416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713" y="869950"/>
            <a:ext cx="2168525" cy="153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3493" name="Group 17"/>
          <p:cNvGrpSpPr>
            <a:grpSpLocks/>
          </p:cNvGrpSpPr>
          <p:nvPr/>
        </p:nvGrpSpPr>
        <p:grpSpPr bwMode="auto">
          <a:xfrm>
            <a:off x="303213" y="2360613"/>
            <a:ext cx="3549650" cy="3022600"/>
            <a:chOff x="303476" y="2361386"/>
            <a:chExt cx="3548888" cy="3022176"/>
          </a:xfrm>
        </p:grpSpPr>
        <p:pic>
          <p:nvPicPr>
            <p:cNvPr id="63509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47264" y="2361386"/>
              <a:ext cx="2705100" cy="1918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10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2914" y="4139561"/>
              <a:ext cx="1695450" cy="113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/>
            <a:stretch/>
          </p:blipFill>
          <p:spPr>
            <a:xfrm>
              <a:off x="576467" y="3429623"/>
              <a:ext cx="1779205" cy="19539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3512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3476" y="3073749"/>
              <a:ext cx="105206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49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17625" y="0"/>
            <a:ext cx="1976438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07963" y="2279650"/>
            <a:ext cx="4110037" cy="32829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Curved Up Arrow 19"/>
          <p:cNvSpPr/>
          <p:nvPr/>
        </p:nvSpPr>
        <p:spPr>
          <a:xfrm rot="6795688">
            <a:off x="-238125" y="1144588"/>
            <a:ext cx="1627188" cy="652462"/>
          </a:xfrm>
          <a:prstGeom prst="curved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6000" y="0"/>
            <a:ext cx="3390900" cy="158750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3498" name="Picture 21"/>
          <p:cNvPicPr>
            <a:picLocks noChangeAspect="1"/>
          </p:cNvPicPr>
          <p:nvPr/>
        </p:nvPicPr>
        <p:blipFill>
          <a:blip r:embed="rId10">
            <a:grayscl/>
            <a:biLevel thresh="50000"/>
          </a:blip>
          <a:srcRect/>
          <a:stretch>
            <a:fillRect/>
          </a:stretch>
        </p:blipFill>
        <p:spPr bwMode="auto">
          <a:xfrm>
            <a:off x="1216025" y="5638800"/>
            <a:ext cx="8001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9" name="TextBox 22"/>
          <p:cNvSpPr txBox="1">
            <a:spLocks noChangeArrowheads="1"/>
          </p:cNvSpPr>
          <p:nvPr/>
        </p:nvSpPr>
        <p:spPr bwMode="auto">
          <a:xfrm>
            <a:off x="-44450" y="5778500"/>
            <a:ext cx="1473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Altre Comunità</a:t>
            </a:r>
          </a:p>
        </p:txBody>
      </p:sp>
      <p:sp>
        <p:nvSpPr>
          <p:cNvPr id="63500" name="TextBox 23"/>
          <p:cNvSpPr txBox="1">
            <a:spLocks noChangeArrowheads="1"/>
          </p:cNvSpPr>
          <p:nvPr/>
        </p:nvSpPr>
        <p:spPr bwMode="auto">
          <a:xfrm>
            <a:off x="1192213" y="5638800"/>
            <a:ext cx="327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52963" y="763588"/>
            <a:ext cx="4110037" cy="316706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3502" name="Immagine 6" descr="DSC_0024.JPG"/>
          <p:cNvPicPr>
            <a:picLocks noChangeAspect="1"/>
          </p:cNvPicPr>
          <p:nvPr/>
        </p:nvPicPr>
        <p:blipFill>
          <a:blip r:embed="rId11"/>
          <a:srcRect t="-432" b="-185"/>
          <a:stretch>
            <a:fillRect/>
          </a:stretch>
        </p:blipFill>
        <p:spPr bwMode="auto">
          <a:xfrm>
            <a:off x="5091113" y="4124325"/>
            <a:ext cx="4052887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TextBox 4"/>
          <p:cNvSpPr txBox="1">
            <a:spLocks noChangeArrowheads="1"/>
          </p:cNvSpPr>
          <p:nvPr/>
        </p:nvSpPr>
        <p:spPr bwMode="auto">
          <a:xfrm>
            <a:off x="7227888" y="1077913"/>
            <a:ext cx="1395412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Strategia </a:t>
            </a:r>
          </a:p>
          <a:p>
            <a:pPr algn="ctr"/>
            <a:r>
              <a:rPr lang="en-US" b="1">
                <a:latin typeface="Calibri" pitchFamily="34" charset="0"/>
              </a:rPr>
              <a:t>Aree Interne</a:t>
            </a:r>
          </a:p>
        </p:txBody>
      </p:sp>
      <p:sp>
        <p:nvSpPr>
          <p:cNvPr id="63504" name="TextBox 11"/>
          <p:cNvSpPr txBox="1">
            <a:spLocks noChangeArrowheads="1"/>
          </p:cNvSpPr>
          <p:nvPr/>
        </p:nvSpPr>
        <p:spPr bwMode="auto">
          <a:xfrm>
            <a:off x="7556500" y="4279900"/>
            <a:ext cx="145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AREA PILOTA</a:t>
            </a:r>
          </a:p>
        </p:txBody>
      </p:sp>
      <p:pic>
        <p:nvPicPr>
          <p:cNvPr id="63505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94100" y="2865438"/>
            <a:ext cx="2349500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urved Right Arrow 26"/>
          <p:cNvSpPr/>
          <p:nvPr/>
        </p:nvSpPr>
        <p:spPr>
          <a:xfrm rot="18524330">
            <a:off x="3933825" y="5203826"/>
            <a:ext cx="644525" cy="1625600"/>
          </a:xfrm>
          <a:prstGeom prst="curved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3507" name="TextBox 27"/>
          <p:cNvSpPr txBox="1">
            <a:spLocks noChangeArrowheads="1"/>
          </p:cNvSpPr>
          <p:nvPr/>
        </p:nvSpPr>
        <p:spPr bwMode="auto">
          <a:xfrm>
            <a:off x="2601913" y="5930900"/>
            <a:ext cx="21447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FONDI 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DEDICATI ALLA VALLE DEL SIMETO</a:t>
            </a:r>
          </a:p>
        </p:txBody>
      </p:sp>
      <p:sp>
        <p:nvSpPr>
          <p:cNvPr id="63508" name="CasellaDiTesto 28"/>
          <p:cNvSpPr txBox="1">
            <a:spLocks noChangeArrowheads="1"/>
          </p:cNvSpPr>
          <p:nvPr/>
        </p:nvSpPr>
        <p:spPr bwMode="auto">
          <a:xfrm>
            <a:off x="4406900" y="47625"/>
            <a:ext cx="47371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008000"/>
                </a:solidFill>
                <a:latin typeface="Calibri" pitchFamily="34" charset="0"/>
              </a:rPr>
              <a:t>CON PATTO DI FIUME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Maggiori informazioni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err="1" smtClean="0"/>
              <a:t>Domani</a:t>
            </a:r>
            <a:r>
              <a:rPr lang="en-US" dirty="0" smtClean="0"/>
              <a:t>, 12 </a:t>
            </a:r>
            <a:r>
              <a:rPr lang="en-US" dirty="0" err="1" smtClean="0"/>
              <a:t>dicembre</a:t>
            </a:r>
            <a:r>
              <a:rPr lang="en-US" dirty="0" smtClean="0"/>
              <a:t>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II </a:t>
            </a:r>
            <a:r>
              <a:rPr lang="en-US" dirty="0" err="1" smtClean="0"/>
              <a:t>incontro</a:t>
            </a:r>
            <a:r>
              <a:rPr lang="en-US" dirty="0" smtClean="0"/>
              <a:t> </a:t>
            </a:r>
            <a:r>
              <a:rPr lang="en-US" dirty="0" err="1" smtClean="0"/>
              <a:t>pubblico</a:t>
            </a:r>
            <a:r>
              <a:rPr lang="en-US" dirty="0" smtClean="0"/>
              <a:t> per la </a:t>
            </a:r>
            <a:r>
              <a:rPr lang="en-US" dirty="0" err="1" smtClean="0"/>
              <a:t>redazione</a:t>
            </a:r>
            <a:r>
              <a:rPr lang="en-US" dirty="0" smtClean="0"/>
              <a:t> </a:t>
            </a:r>
            <a:r>
              <a:rPr lang="en-US" dirty="0" err="1" smtClean="0"/>
              <a:t>partecipata</a:t>
            </a:r>
            <a:r>
              <a:rPr lang="en-US" dirty="0" smtClean="0"/>
              <a:t> del </a:t>
            </a:r>
            <a:r>
              <a:rPr lang="en-US" dirty="0" err="1" smtClean="0"/>
              <a:t>Patto</a:t>
            </a:r>
            <a:r>
              <a:rPr lang="en-US" dirty="0" smtClean="0"/>
              <a:t> di Fiume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Villa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Favare</a:t>
            </a:r>
            <a:r>
              <a:rPr lang="en-US" dirty="0" smtClean="0"/>
              <a:t>, </a:t>
            </a:r>
            <a:r>
              <a:rPr lang="en-US" dirty="0" err="1" smtClean="0"/>
              <a:t>biancavilla</a:t>
            </a:r>
            <a:r>
              <a:rPr lang="en-US" dirty="0" smtClean="0"/>
              <a:t> (17:30-20:00)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err="1" smtClean="0"/>
              <a:t>Pagina</a:t>
            </a:r>
            <a:r>
              <a:rPr lang="en-US" dirty="0" smtClean="0"/>
              <a:t> Facebook “</a:t>
            </a:r>
            <a:r>
              <a:rPr lang="en-US" b="1" dirty="0" err="1"/>
              <a:t>Patto</a:t>
            </a:r>
            <a:r>
              <a:rPr lang="en-US" b="1" dirty="0"/>
              <a:t> Per Il Fiume </a:t>
            </a:r>
            <a:r>
              <a:rPr lang="en-US" b="1" dirty="0" smtClean="0"/>
              <a:t>Simeto”</a:t>
            </a: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hlinkClick r:id="rId2"/>
              </a:rPr>
              <a:t>info@vivisimeto.it</a:t>
            </a: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hlinkClick r:id="rId3"/>
              </a:rPr>
              <a:t>coordinamento@valledelsimeto.it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saija.laura@gmail.com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08800" y="1001713"/>
            <a:ext cx="1646238" cy="471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203200" y="277813"/>
            <a:ext cx="4364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Alcune critiche all’approccio normativo</a:t>
            </a:r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546100" y="1027113"/>
            <a:ext cx="5391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non è equo nei confronti del diritto di proprietà</a:t>
            </a:r>
            <a:br>
              <a:rPr lang="en-US" sz="2000">
                <a:latin typeface="Calibri" pitchFamily="34" charset="0"/>
              </a:rPr>
            </a:br>
            <a:endParaRPr lang="en-US" sz="2000">
              <a:latin typeface="Calibri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57900" y="1054100"/>
            <a:ext cx="596900" cy="381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6908800" y="1001713"/>
            <a:ext cx="1646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perequazione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08800" y="1001713"/>
            <a:ext cx="1646238" cy="471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203200" y="277813"/>
            <a:ext cx="4364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Alcune critiche all’approccio normativo</a:t>
            </a: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546100" y="1027113"/>
            <a:ext cx="5391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non è equo nei confronti del diritto di proprietà</a:t>
            </a:r>
            <a:br>
              <a:rPr lang="en-US" sz="2000">
                <a:latin typeface="Calibri" pitchFamily="34" charset="0"/>
              </a:rPr>
            </a:br>
            <a:endParaRPr lang="en-US" sz="200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Non incoraggia “lo sviluppo”</a:t>
            </a:r>
            <a:br>
              <a:rPr lang="en-US" sz="2000">
                <a:latin typeface="Calibri" pitchFamily="34" charset="0"/>
              </a:rPr>
            </a:br>
            <a:endParaRPr lang="en-US" sz="2000">
              <a:latin typeface="Calibri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57900" y="1054100"/>
            <a:ext cx="596900" cy="381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6908800" y="1001713"/>
            <a:ext cx="1646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perequazione</a:t>
            </a:r>
          </a:p>
        </p:txBody>
      </p:sp>
      <p:pic>
        <p:nvPicPr>
          <p:cNvPr id="20486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832225"/>
            <a:ext cx="49530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65300"/>
            <a:ext cx="25400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6470650" y="5461000"/>
            <a:ext cx="2127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20% del fallimenti sono nel settore dell’edilizia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192338"/>
            <a:ext cx="3379788" cy="450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90" name="TextBox 10"/>
          <p:cNvSpPr txBox="1">
            <a:spLocks noChangeArrowheads="1"/>
          </p:cNvSpPr>
          <p:nvPr/>
        </p:nvSpPr>
        <p:spPr bwMode="auto">
          <a:xfrm>
            <a:off x="4191000" y="2711450"/>
            <a:ext cx="7985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Calibri" pitchFamily="34" charset="0"/>
              </a:rPr>
              <a:t>VS.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08800" y="1001713"/>
            <a:ext cx="1646238" cy="471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203200" y="277813"/>
            <a:ext cx="4364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Alcune critiche all’approccio normativo</a:t>
            </a: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46100" y="1027113"/>
            <a:ext cx="83534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non è equo nei confronti del diritto di proprietà</a:t>
            </a:r>
            <a:br>
              <a:rPr lang="en-US" sz="2000">
                <a:latin typeface="Calibri" pitchFamily="34" charset="0"/>
              </a:rPr>
            </a:br>
            <a:endParaRPr lang="en-US" sz="200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Non incoraggia “lo sviluppo”</a:t>
            </a:r>
            <a:br>
              <a:rPr lang="en-US" sz="2000">
                <a:latin typeface="Calibri" pitchFamily="34" charset="0"/>
              </a:rPr>
            </a:br>
            <a:endParaRPr lang="en-US" sz="200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Non è efficace (esiste un mercato immobiliare che resiste alla crisi in Sicilia?)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057900" y="1054100"/>
            <a:ext cx="596900" cy="381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6908800" y="1001713"/>
            <a:ext cx="1646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perequazione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25800"/>
            <a:ext cx="5067300" cy="28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338" y="374650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03200" y="277813"/>
            <a:ext cx="358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Nasce l’Urbanistica contrattuale</a:t>
            </a:r>
          </a:p>
        </p:txBody>
      </p:sp>
      <p:pic>
        <p:nvPicPr>
          <p:cNvPr id="2253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1638" y="677863"/>
            <a:ext cx="6015037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1403350" y="1069975"/>
            <a:ext cx="1403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Imprenditori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969963" y="5005388"/>
            <a:ext cx="1819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Cittadini, 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Associazioni, etc.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6642100" y="792163"/>
            <a:ext cx="1114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Enti locali</a:t>
            </a: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7023100" y="4821238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Altri livelli</a:t>
            </a:r>
          </a:p>
          <a:p>
            <a:r>
              <a:rPr lang="en-US" b="1">
                <a:latin typeface="Calibri" pitchFamily="34" charset="0"/>
              </a:rPr>
              <a:t>istituzionali</a:t>
            </a: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3662363" y="2727325"/>
            <a:ext cx="2339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PIANI, PROGETTI, POLITICHE, ECC.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203200" y="277813"/>
            <a:ext cx="358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Nasce l’Urbanistica contrattuale</a:t>
            </a:r>
          </a:p>
        </p:txBody>
      </p:sp>
      <p:pic>
        <p:nvPicPr>
          <p:cNvPr id="2355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1638" y="677863"/>
            <a:ext cx="6015037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1403350" y="1069975"/>
            <a:ext cx="1403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Imprenditori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969963" y="5005388"/>
            <a:ext cx="1819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Cittadini, 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Associazioni, etc.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6642100" y="792163"/>
            <a:ext cx="1114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Enti locali</a:t>
            </a:r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7023100" y="4821238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Altri livelli</a:t>
            </a:r>
          </a:p>
          <a:p>
            <a:r>
              <a:rPr lang="en-US" b="1">
                <a:latin typeface="Calibri" pitchFamily="34" charset="0"/>
              </a:rPr>
              <a:t>istituzionali</a:t>
            </a:r>
          </a:p>
        </p:txBody>
      </p:sp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3662363" y="2727325"/>
            <a:ext cx="2339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PIANI, PROGETTI, POLITICHE, ECC.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688" y="1465263"/>
            <a:ext cx="1457325" cy="64611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URBANISTICA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NEGOZIATA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1088" y="5762625"/>
            <a:ext cx="1457325" cy="646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URBANISTICA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PARTECIPATA</a:t>
            </a:r>
            <a:endParaRPr lang="en-US" dirty="0">
              <a:latin typeface="+mn-lt"/>
            </a:endParaRPr>
          </a:p>
        </p:txBody>
      </p:sp>
      <p:sp>
        <p:nvSpPr>
          <p:cNvPr id="23562" name="TextBox 12"/>
          <p:cNvSpPr txBox="1">
            <a:spLocks noChangeArrowheads="1"/>
          </p:cNvSpPr>
          <p:nvPr/>
        </p:nvSpPr>
        <p:spPr bwMode="auto">
          <a:xfrm>
            <a:off x="7302500" y="5648325"/>
            <a:ext cx="1457325" cy="646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URBANISTICA</a:t>
            </a:r>
          </a:p>
          <a:p>
            <a:pPr algn="ctr"/>
            <a:r>
              <a:rPr lang="en-US">
                <a:latin typeface="Calibri" pitchFamily="34" charset="0"/>
              </a:rPr>
              <a:t>CONCERTATA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1431</Words>
  <Application>Microsoft Macintosh PowerPoint</Application>
  <PresentationFormat>Presentazione su schermo (4:3)</PresentationFormat>
  <Paragraphs>276</Paragraphs>
  <Slides>43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Modello struttura</vt:lpstr>
      </vt:variant>
      <vt:variant>
        <vt:i4>2</vt:i4>
      </vt:variant>
      <vt:variant>
        <vt:lpstr>Titoli diapositive</vt:lpstr>
      </vt:variant>
      <vt:variant>
        <vt:i4>43</vt:i4>
      </vt:variant>
    </vt:vector>
  </HeadingPairs>
  <TitlesOfParts>
    <vt:vector size="51" baseType="lpstr">
      <vt:lpstr>Calibri</vt:lpstr>
      <vt:lpstr>Arial</vt:lpstr>
      <vt:lpstr>ＭＳ Ｐゴシック</vt:lpstr>
      <vt:lpstr>Microsoft YaHei</vt:lpstr>
      <vt:lpstr>Wingdings</vt:lpstr>
      <vt:lpstr>Courier New</vt:lpstr>
      <vt:lpstr>Office Theme</vt:lpstr>
      <vt:lpstr>Office Theme</vt:lpstr>
      <vt:lpstr>URBANISTICA CONTRATTURALE prospettive di lavoro in Sicilia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CRISI AGRUMICOLA</vt:lpstr>
      <vt:lpstr>DECLINO AMBIENTALE =  DECLINO IDENTITARIO</vt:lpstr>
      <vt:lpstr>Nel settore edile…</vt:lpstr>
      <vt:lpstr>Diapositiva 20</vt:lpstr>
      <vt:lpstr>PATTO PER  IL FIUME SIMETO</vt:lpstr>
      <vt:lpstr>PATTO PER  IL FIUME SIMETO</vt:lpstr>
      <vt:lpstr>Diapositiva 23</vt:lpstr>
      <vt:lpstr>Diapositiva 24</vt:lpstr>
      <vt:lpstr>AGENZIA DEL PATTO DI FIUME</vt:lpstr>
      <vt:lpstr>Diapositiva 26</vt:lpstr>
      <vt:lpstr>Diapositiva 27</vt:lpstr>
      <vt:lpstr>Diapositiva 28</vt:lpstr>
      <vt:lpstr>Diapositiva 29</vt:lpstr>
      <vt:lpstr>PATTO PER  IL FIUME SIMETO</vt:lpstr>
      <vt:lpstr>PATTO PER  IL FIUME SIMETO</vt:lpstr>
      <vt:lpstr>Progetti pilota integrati</vt:lpstr>
      <vt:lpstr>Distretto bio-agro-alimentare</vt:lpstr>
      <vt:lpstr>PROGETTI  IDENTITÀ E CULTURA SIMETINA</vt:lpstr>
      <vt:lpstr>VALLE DEL SIMETO A RIFIUTI ZERO</vt:lpstr>
      <vt:lpstr>MIGLIORAMENTO CICLO DELL’ENERGIA</vt:lpstr>
      <vt:lpstr>Miglioramento del ciclo dell’acqua</vt:lpstr>
      <vt:lpstr>Formazione</vt:lpstr>
      <vt:lpstr>RIORGANIZZAZIONE MOBILITÀ SOSTENIBILE</vt:lpstr>
      <vt:lpstr>Progetti pilota di  rigenerazione  urbana</vt:lpstr>
      <vt:lpstr>Diapositiva 41</vt:lpstr>
      <vt:lpstr>Diapositiva 42</vt:lpstr>
      <vt:lpstr>Maggiori informazioni</vt:lpstr>
    </vt:vector>
  </TitlesOfParts>
  <Company>uofm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URBANISTICA CONTRATTURALE prospettive di lavoro in Sicilia</dc:title>
  <dc:creator>Laura Saija</dc:creator>
  <cp:lastModifiedBy>Rosanna</cp:lastModifiedBy>
  <cp:revision>89</cp:revision>
  <dcterms:created xsi:type="dcterms:W3CDTF">2013-12-10T11:09:19Z</dcterms:created>
  <dcterms:modified xsi:type="dcterms:W3CDTF">2013-12-10T16:25:00Z</dcterms:modified>
</cp:coreProperties>
</file>