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64" r:id="rId2"/>
    <p:sldId id="265" r:id="rId3"/>
    <p:sldId id="266" r:id="rId4"/>
    <p:sldId id="280" r:id="rId5"/>
    <p:sldId id="281" r:id="rId6"/>
    <p:sldId id="288" r:id="rId7"/>
    <p:sldId id="271" r:id="rId8"/>
    <p:sldId id="277" r:id="rId9"/>
    <p:sldId id="278" r:id="rId10"/>
    <p:sldId id="272" r:id="rId11"/>
    <p:sldId id="294" r:id="rId12"/>
    <p:sldId id="279" r:id="rId13"/>
    <p:sldId id="286" r:id="rId14"/>
    <p:sldId id="275" r:id="rId15"/>
    <p:sldId id="283" r:id="rId16"/>
    <p:sldId id="287" r:id="rId17"/>
    <p:sldId id="274" r:id="rId18"/>
    <p:sldId id="284" r:id="rId19"/>
    <p:sldId id="292" r:id="rId20"/>
    <p:sldId id="295" r:id="rId21"/>
    <p:sldId id="273" r:id="rId22"/>
    <p:sldId id="285" r:id="rId23"/>
    <p:sldId id="293" r:id="rId24"/>
    <p:sldId id="268" r:id="rId25"/>
    <p:sldId id="262" r:id="rId26"/>
    <p:sldId id="270" r:id="rId2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34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18A40CE-6E0A-4623-8FF6-0FE55EA1F777}" type="datetimeFigureOut">
              <a:rPr lang="it-IT"/>
              <a:pPr>
                <a:defRPr/>
              </a:pPr>
              <a:t>14/01/2016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4ADBA11-3116-4711-9602-48BDABCA619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5FC73B-659D-4676-952C-EC7ABEBDCC42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 altLang="it-IT">
              <a:cs typeface="Arial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09B662-92CD-4D11-94F3-8E0BCF259CC2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GB" altLang="it-IT">
              <a:cs typeface="Arial" charset="0"/>
            </a:endParaRPr>
          </a:p>
        </p:txBody>
      </p:sp>
      <p:sp>
        <p:nvSpPr>
          <p:cNvPr id="31747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7A6FFD-F6AC-4341-A31E-37D4BADB6B9E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GB" altLang="it-IT">
              <a:cs typeface="Arial" charset="0"/>
            </a:endParaRPr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4E0819C-581C-48A2-80FC-99CBFA2D4EA7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GB" altLang="it-IT">
              <a:cs typeface="Arial" charset="0"/>
            </a:endParaRPr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413FB4-3C27-4A0E-9D1E-1A80FA306625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GB" altLang="it-IT">
              <a:cs typeface="Arial" charset="0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36D019-E7EB-40EA-8D1B-E0D0FE07E1A6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GB" altLang="it-IT">
              <a:cs typeface="Arial" charset="0"/>
            </a:endParaRPr>
          </a:p>
        </p:txBody>
      </p:sp>
      <p:sp>
        <p:nvSpPr>
          <p:cNvPr id="41987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C2D014-70B4-4F9C-BC7E-0C743F58D332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GB" altLang="it-IT">
              <a:cs typeface="Arial" charset="0"/>
            </a:endParaRPr>
          </a:p>
        </p:txBody>
      </p:sp>
      <p:sp>
        <p:nvSpPr>
          <p:cNvPr id="44035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ECCEBC-F11F-4DDD-B3D5-56CFF46D0195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GB" altLang="it-IT">
              <a:cs typeface="Arial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0D46A2F-9932-41F2-95A3-F3E7280238C1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GB" altLang="it-IT">
              <a:cs typeface="Arial" charset="0"/>
            </a:endParaRPr>
          </a:p>
        </p:txBody>
      </p:sp>
      <p:sp>
        <p:nvSpPr>
          <p:cNvPr id="49155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568BEB-09F2-4495-8B29-FA05DD592C8C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 altLang="it-IT">
              <a:cs typeface="Arial" charset="0"/>
            </a:endParaRPr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7722A77-0941-4E7E-922B-EBE69FD757B3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 altLang="it-IT">
              <a:cs typeface="Arial" charset="0"/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20584D-F7BD-4614-BB1C-E1F468BF6A10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it-IT">
              <a:cs typeface="Arial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BB2034-1B95-43CA-A108-D35329CBE7B2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it-IT">
              <a:cs typeface="Arial" charset="0"/>
            </a:endParaRPr>
          </a:p>
        </p:txBody>
      </p:sp>
      <p:sp>
        <p:nvSpPr>
          <p:cNvPr id="19459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5C1FF3-93AB-42AD-9A5E-7F9192EA81A6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it-IT">
              <a:cs typeface="Arial" charset="0"/>
            </a:endParaRPr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8680E6-E7F3-402B-A56F-FB5371450B61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GB" altLang="it-IT">
              <a:cs typeface="Arial" charset="0"/>
            </a:endParaRPr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03FA69-4574-425D-8194-25065E9CD208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it-IT">
              <a:cs typeface="Arial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536E7D-0785-43FE-B0A6-BD442A8260FF}" type="slidenum">
              <a:rPr lang="en-GB" alt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GB" altLang="it-IT">
              <a:cs typeface="Arial" charset="0"/>
            </a:endParaRPr>
          </a:p>
        </p:txBody>
      </p:sp>
      <p:sp>
        <p:nvSpPr>
          <p:cNvPr id="29699" name="Text Box 1"/>
          <p:cNvSpPr txBox="1">
            <a:spLocks noChangeArrowheads="1"/>
          </p:cNvSpPr>
          <p:nvPr/>
        </p:nvSpPr>
        <p:spPr bwMode="auto">
          <a:xfrm>
            <a:off x="908050" y="685800"/>
            <a:ext cx="50419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altLang="it-IT">
              <a:latin typeface="Calibri" pitchFamily="34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84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altLang="it-IT" smtClean="0">
              <a:latin typeface="Arial" charset="0"/>
              <a:ea typeface="Microsoft YaHei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86081-5E40-4BC5-9D95-6090E7E1097D}" type="datetimeFigureOut">
              <a:rPr lang="it-IT"/>
              <a:pPr>
                <a:defRPr/>
              </a:pPr>
              <a:t>14/01/2016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19D1A-A2E6-409D-A482-D6A5608D6C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557F2F-ECC5-47FF-9071-143B59A9BCE9}" type="datetimeFigureOut">
              <a:rPr lang="it-IT"/>
              <a:pPr>
                <a:defRPr/>
              </a:pPr>
              <a:t>14/01/2016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6B70CE-C7CB-4122-A9AB-FA81E0AE3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4" descr="LogoAIBA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7747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1DEDB2E-AFEA-4524-885D-57A1F6211DF9}" type="datetimeFigureOut">
              <a:rPr lang="it-IT"/>
              <a:pPr>
                <a:defRPr/>
              </a:pPr>
              <a:t>14/01/2016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C95ACD78-09CD-456A-A29F-CE3F20494C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35150" y="836613"/>
            <a:ext cx="6623050" cy="18716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La prevenzione dei danni da eventi sismici e idro-geologici</a:t>
            </a:r>
            <a:endParaRPr lang="it-IT" dirty="0"/>
          </a:p>
        </p:txBody>
      </p:sp>
      <p:sp>
        <p:nvSpPr>
          <p:cNvPr id="6146" name="Sottotitolo 2"/>
          <p:cNvSpPr>
            <a:spLocks noGrp="1"/>
          </p:cNvSpPr>
          <p:nvPr>
            <p:ph type="subTitle" idx="1"/>
          </p:nvPr>
        </p:nvSpPr>
        <p:spPr>
          <a:xfrm>
            <a:off x="2484438" y="3573463"/>
            <a:ext cx="6408737" cy="2447925"/>
          </a:xfrm>
        </p:spPr>
        <p:txBody>
          <a:bodyPr/>
          <a:lstStyle/>
          <a:p>
            <a:r>
              <a:rPr lang="it-IT" smtClean="0"/>
              <a:t>La copertura assicurativa dei rischi sismici ed idrogeologici</a:t>
            </a:r>
            <a:endParaRPr lang="it-IT" sz="800" smtClean="0"/>
          </a:p>
          <a:p>
            <a:pPr algn="just"/>
            <a:endParaRPr lang="it-IT" sz="2400" smtClean="0"/>
          </a:p>
          <a:p>
            <a:r>
              <a:rPr lang="it-IT" sz="2400" smtClean="0"/>
              <a:t>Catania, 15 gennaio 2016</a:t>
            </a:r>
          </a:p>
          <a:p>
            <a:r>
              <a:rPr lang="it-IT" sz="2400" smtClean="0"/>
              <a:t>Intervento a cura di Danilo Ariagno</a:t>
            </a:r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z="2400" smtClean="0"/>
          </a:p>
        </p:txBody>
      </p:sp>
      <p:pic>
        <p:nvPicPr>
          <p:cNvPr id="6147" name="Immagine 4" descr="LogoAIBA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446463"/>
            <a:ext cx="1296987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908050"/>
            <a:ext cx="8280400" cy="4608513"/>
          </a:xfrm>
        </p:spPr>
        <p:txBody>
          <a:bodyPr/>
          <a:lstStyle/>
          <a:p>
            <a:pPr algn="just"/>
            <a:endParaRPr lang="it-IT" smtClean="0"/>
          </a:p>
          <a:p>
            <a:pPr algn="just"/>
            <a:r>
              <a:rPr lang="it-IT" sz="4000" i="1" smtClean="0"/>
              <a:t>Le problematiche assicurative. </a:t>
            </a:r>
          </a:p>
          <a:p>
            <a:pPr algn="just"/>
            <a:r>
              <a:rPr lang="it-IT" sz="4000" i="1" smtClean="0"/>
              <a:t>a) Difficoltà tecniche dell’Assicuratore e del Riassicuratore nell’affrontare il tema cat-nat e individuare un corretto processo di pricing.</a:t>
            </a:r>
            <a:endParaRPr lang="it-IT" sz="4000" smtClean="0"/>
          </a:p>
        </p:txBody>
      </p:sp>
      <p:sp>
        <p:nvSpPr>
          <p:cNvPr id="2048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1DBA92B-DEC3-4703-B67A-CD3102E1837C}" type="slidenum">
              <a:rPr lang="en-US" sz="1000">
                <a:latin typeface="Century Schoolbook"/>
              </a:rPr>
              <a:pPr algn="r"/>
              <a:t>10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31813" y="-100013"/>
            <a:ext cx="8080375" cy="5380038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L’IVASS, </a:t>
            </a:r>
            <a:r>
              <a:rPr lang="it-IT" sz="2800" dirty="0"/>
              <a:t>in considerazione del fatto che le informazioni sui rischi catastrofali non sono ancora esplicitate nei modelli di bilancio</a:t>
            </a:r>
            <a:r>
              <a:rPr lang="it-IT" sz="2800" dirty="0" smtClean="0"/>
              <a:t>, nella relazione presentata nel 2015, </a:t>
            </a:r>
            <a:r>
              <a:rPr lang="it-IT" sz="2800" dirty="0"/>
              <a:t>ha effettuato una rilevazione statistica su un campione significativo di imprese.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/>
              <a:t>Dai dati acquisiti con la rilevazione campionaria è stato rilevato che i premi relativi alle coperture dei rischi catastrofali sono pari all’1,6% del complesso della raccolta premi nei rami danni registrata dalle imprese del campione, con una percentuale di retrocessione ai riassicuratori pari al 31,3%.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21506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B8D24EA-7C1E-4451-8DF9-3A044C9B5B48}" type="slidenum">
              <a:rPr lang="en-US" sz="1000">
                <a:latin typeface="Century Schoolbook"/>
              </a:rPr>
              <a:pPr algn="r"/>
              <a:t>11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765175"/>
            <a:ext cx="7953375" cy="4875213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Sotto il profilo tecnico assicurativo, la copertura di questi rischi rimane senza dubbio un problema complesso.</a:t>
            </a:r>
            <a:endParaRPr lang="it-IT" sz="2800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Infatti i danni derivanti da eventi sismici o idrogeologici vengono a concentrarsi in una zona territoriale precisa: questo li rende </a:t>
            </a:r>
            <a:r>
              <a:rPr lang="it-IT" sz="2800" dirty="0"/>
              <a:t>difficilmente diversificabili all’interno del portafoglio e la dimensione del danno tende ad aumentare progressivamente al crescere del numero dei rischi </a:t>
            </a:r>
            <a:r>
              <a:rPr lang="it-IT" sz="2800" dirty="0" smtClean="0"/>
              <a:t>assicurati.</a:t>
            </a:r>
            <a:endParaRPr lang="it-IT" sz="2800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23554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BC6B27B-EB9C-4C07-AA75-360AAEAC2DF3}" type="slidenum">
              <a:rPr lang="en-US" sz="1000">
                <a:latin typeface="Century Schoolbook"/>
              </a:rPr>
              <a:pPr algn="r"/>
              <a:t>12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603250" y="620713"/>
            <a:ext cx="7937500" cy="5380037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Bisogna poi tenere conto dell’obbligo previsto per le Compagnie che operano nei rami di costituire una specifica </a:t>
            </a:r>
            <a:r>
              <a:rPr lang="it-IT" sz="2800" i="1" dirty="0" smtClean="0"/>
              <a:t>riserva di perequazione</a:t>
            </a:r>
            <a:r>
              <a:rPr lang="it-IT" sz="2800" dirty="0" smtClean="0"/>
              <a:t>, volta a compensare nel tempo una gravosa sinistrosità e che inevitabilmente appesantisce l’aspetto patrimoniale della Compagnia;</a:t>
            </a:r>
            <a:endParaRPr lang="it-IT" sz="2800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Sulla base di queste considerazioni il processo di </a:t>
            </a:r>
            <a:r>
              <a:rPr lang="it-IT" sz="2800" dirty="0" err="1" smtClean="0"/>
              <a:t>pricing</a:t>
            </a:r>
            <a:r>
              <a:rPr lang="it-IT" sz="2800" dirty="0" smtClean="0"/>
              <a:t> si presenta particolarmente complesso e difficoltoso.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2560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802A718-BD7C-498A-8D96-B4A59EF1128F}" type="slidenum">
              <a:rPr lang="en-US" sz="1000">
                <a:latin typeface="Century Schoolbook"/>
              </a:rPr>
              <a:pPr algn="r"/>
              <a:t>13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765175"/>
            <a:ext cx="8280400" cy="4608513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4000" i="1" dirty="0" smtClean="0"/>
              <a:t>Le problematiche assicurative.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4000" i="1" dirty="0" smtClean="0"/>
              <a:t>b) Le </a:t>
            </a:r>
            <a:r>
              <a:rPr lang="it-IT" sz="4000" i="1" dirty="0"/>
              <a:t>nuove regole dettate dalla recente entrata in vigore della norma </a:t>
            </a:r>
            <a:r>
              <a:rPr lang="it-IT" sz="4000" i="1" dirty="0" err="1"/>
              <a:t>Solvency</a:t>
            </a:r>
            <a:r>
              <a:rPr lang="it-IT" sz="4000" i="1" dirty="0"/>
              <a:t> Due che impongono forti requisiti di capitale alle Compagnie che intendono operare in questo ambito</a:t>
            </a:r>
            <a:r>
              <a:rPr lang="it-IT" sz="4000" i="1" dirty="0" smtClean="0"/>
              <a:t>;</a:t>
            </a:r>
            <a:endParaRPr lang="it-IT" sz="4000" dirty="0"/>
          </a:p>
        </p:txBody>
      </p:sp>
      <p:sp>
        <p:nvSpPr>
          <p:cNvPr id="27650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73DF97C-6377-4CA9-87DC-5812D4620E35}" type="slidenum">
              <a:rPr lang="en-US" sz="1000">
                <a:latin typeface="Century Schoolbook"/>
              </a:rPr>
              <a:pPr algn="r"/>
              <a:t>14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765175"/>
            <a:ext cx="7953375" cy="4875213"/>
          </a:xfrm>
        </p:spPr>
        <p:txBody>
          <a:bodyPr lIns="94283" tIns="49027" rIns="94283" bIns="49027"/>
          <a:lstStyle/>
          <a:p>
            <a:pPr algn="just"/>
            <a:r>
              <a:rPr lang="it-IT" sz="2800" smtClean="0"/>
              <a:t>A partire dal 2016, con l’entrata in vigore della Direttiva Solvency II, le Compagnie dovranno incrementare i loro capitali di rischio effettuando una quantificazione dell’entità dei rischi catastrofali e valutandone l’impatto ai fini della propria solvibilità patrimoniale. Solvency II, infatti, stabilisce che debba essere valutato, e formalmente descritto in un apposito sottomodulo (danni e vita), l’impatto del rischio catastrofale sul fabbisogno di capitale dell’impresa. </a:t>
            </a:r>
            <a:endParaRPr lang="it-IT" altLang="it-IT" sz="2800" i="1" smtClean="0">
              <a:ea typeface="Microsoft YaHei"/>
              <a:cs typeface="Microsoft YaHei"/>
            </a:endParaRPr>
          </a:p>
        </p:txBody>
      </p:sp>
      <p:sp>
        <p:nvSpPr>
          <p:cNvPr id="28674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4E6559C-8BC8-455A-9B35-3C550CF65286}" type="slidenum">
              <a:rPr lang="en-US" sz="1000">
                <a:latin typeface="Century Schoolbook"/>
              </a:rPr>
              <a:pPr algn="r"/>
              <a:t>15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39750" y="260350"/>
            <a:ext cx="8064500" cy="5740400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I </a:t>
            </a:r>
            <a:r>
              <a:rPr lang="it-IT" sz="2800" dirty="0"/>
              <a:t>rischi da catastrofe naturale, secondo </a:t>
            </a:r>
            <a:r>
              <a:rPr lang="it-IT" sz="2800" dirty="0" err="1"/>
              <a:t>Solvency</a:t>
            </a:r>
            <a:r>
              <a:rPr lang="it-IT" sz="2800" dirty="0"/>
              <a:t>, sono: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tempesta</a:t>
            </a:r>
            <a:r>
              <a:rPr lang="it-IT" sz="2800" dirty="0"/>
              <a:t>, terremoto</a:t>
            </a:r>
            <a:r>
              <a:rPr lang="it-IT" sz="2800" dirty="0" smtClean="0"/>
              <a:t>, alluvione</a:t>
            </a:r>
            <a:r>
              <a:rPr lang="it-IT" sz="2800" dirty="0"/>
              <a:t>, grandine e </a:t>
            </a:r>
            <a:r>
              <a:rPr lang="it-IT" sz="2800" dirty="0" smtClean="0"/>
              <a:t>cedimento </a:t>
            </a:r>
            <a:r>
              <a:rPr lang="it-IT" sz="2800" dirty="0"/>
              <a:t>(frane); con riferimento a tutti questi aspetti, l’impresa deve disporre di un capitale tale da risultare sufficiente a far fronte alle obbligazioni nei confronti dei propri assicurati nei successivi 12 mesi, con una probabilità del 99,5%. Nel calcolo di solvibilità si dovrà tenere conto della </a:t>
            </a:r>
            <a:r>
              <a:rPr lang="it-IT" sz="2800" dirty="0" smtClean="0"/>
              <a:t>diversificazione geografica e di tipologia </a:t>
            </a:r>
            <a:r>
              <a:rPr lang="it-IT" sz="2800" dirty="0"/>
              <a:t>del portafoglio, </a:t>
            </a:r>
            <a:r>
              <a:rPr lang="it-IT" sz="2800" dirty="0" smtClean="0"/>
              <a:t>nonché </a:t>
            </a:r>
            <a:r>
              <a:rPr lang="it-IT" sz="2800" dirty="0"/>
              <a:t>delle quote </a:t>
            </a:r>
            <a:r>
              <a:rPr lang="it-IT" sz="2800" dirty="0" smtClean="0"/>
              <a:t>riassicurate </a:t>
            </a:r>
            <a:r>
              <a:rPr lang="it-IT" sz="2800" dirty="0"/>
              <a:t>e degli eventuali limiti all’indennizzo (scoperti e franchigie).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3072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A7CBCEF-B179-43C1-AFD6-2D79C69B4A47}" type="slidenum">
              <a:rPr lang="en-US" sz="1000">
                <a:latin typeface="Century Schoolbook"/>
              </a:rPr>
              <a:pPr algn="r"/>
              <a:t>16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908050"/>
            <a:ext cx="8280400" cy="4608513"/>
          </a:xfrm>
        </p:spPr>
        <p:txBody>
          <a:bodyPr/>
          <a:lstStyle/>
          <a:p>
            <a:pPr algn="just"/>
            <a:endParaRPr lang="it-IT" smtClean="0"/>
          </a:p>
          <a:p>
            <a:pPr algn="just"/>
            <a:r>
              <a:rPr lang="it-IT" sz="4000" i="1" smtClean="0"/>
              <a:t>I possibili interventi del risk management a supporto delle coperture assicurative cat-nat;</a:t>
            </a:r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</p:txBody>
      </p:sp>
      <p:sp>
        <p:nvSpPr>
          <p:cNvPr id="32770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8D7CF39-2775-4240-B5DD-74496D496BEE}" type="slidenum">
              <a:rPr lang="en-US" sz="1000">
                <a:latin typeface="Century Schoolbook"/>
              </a:rPr>
              <a:pPr algn="r"/>
              <a:t>17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76263" y="569913"/>
            <a:ext cx="7991475" cy="5667375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Le </a:t>
            </a:r>
            <a:r>
              <a:rPr lang="it-IT" sz="2800" dirty="0"/>
              <a:t>catastrofi naturali purtroppo continueranno </a:t>
            </a:r>
            <a:r>
              <a:rPr lang="it-IT" sz="2800" dirty="0" smtClean="0"/>
              <a:t>a verificarsi </a:t>
            </a:r>
            <a:r>
              <a:rPr lang="it-IT" sz="2800" dirty="0"/>
              <a:t>e le statistiche </a:t>
            </a:r>
            <a:r>
              <a:rPr lang="it-IT" sz="2800" dirty="0" smtClean="0"/>
              <a:t>confermano </a:t>
            </a:r>
            <a:r>
              <a:rPr lang="it-IT" sz="2800" dirty="0"/>
              <a:t>che </a:t>
            </a:r>
            <a:r>
              <a:rPr lang="it-IT" sz="2800" dirty="0" smtClean="0"/>
              <a:t>questo </a:t>
            </a:r>
            <a:r>
              <a:rPr lang="it-IT" sz="2800" dirty="0"/>
              <a:t>accade oggi con un ritmo più </a:t>
            </a:r>
            <a:r>
              <a:rPr lang="it-IT" sz="2800" dirty="0" smtClean="0"/>
              <a:t>intenso </a:t>
            </a:r>
            <a:r>
              <a:rPr lang="it-IT" sz="2800" dirty="0"/>
              <a:t>e con un impatto </a:t>
            </a:r>
            <a:r>
              <a:rPr lang="it-IT" sz="2800" dirty="0" smtClean="0"/>
              <a:t>economico sempre </a:t>
            </a:r>
            <a:r>
              <a:rPr lang="it-IT" sz="2800" dirty="0"/>
              <a:t>più </a:t>
            </a:r>
            <a:r>
              <a:rPr lang="it-IT" sz="2800" dirty="0" smtClean="0"/>
              <a:t>rilevante.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Le Compagnie di Assicurazione saranno più disponibili ad affrontare </a:t>
            </a:r>
            <a:r>
              <a:rPr lang="it-IT" sz="2800" dirty="0"/>
              <a:t>queste </a:t>
            </a:r>
            <a:r>
              <a:rPr lang="it-IT" sz="2800" dirty="0" smtClean="0"/>
              <a:t>situazioni se troveranno interlocutori dotati di elevato conoscenze </a:t>
            </a:r>
            <a:r>
              <a:rPr lang="it-IT" sz="2800" dirty="0"/>
              <a:t>livello di </a:t>
            </a:r>
            <a:r>
              <a:rPr lang="it-IT" sz="2800" dirty="0" smtClean="0"/>
              <a:t>preparazione </a:t>
            </a:r>
            <a:r>
              <a:rPr lang="it-IT" sz="2800" dirty="0"/>
              <a:t>al supporto di team di </a:t>
            </a:r>
            <a:r>
              <a:rPr lang="it-IT" sz="2800" dirty="0" err="1"/>
              <a:t>Risk</a:t>
            </a:r>
            <a:r>
              <a:rPr lang="it-IT" sz="2800" dirty="0"/>
              <a:t> </a:t>
            </a:r>
            <a:r>
              <a:rPr lang="it-IT" sz="2800" dirty="0" err="1"/>
              <a:t>Engineering</a:t>
            </a:r>
            <a:r>
              <a:rPr lang="it-IT" sz="2800" dirty="0"/>
              <a:t>, esperti nell’analisi dei diversi scenari di rischio ed in grado di fornire consigli utili riguardanti la prevenzione e la mitigazione dei danni </a:t>
            </a:r>
            <a:r>
              <a:rPr lang="it-IT" sz="2800" dirty="0" smtClean="0"/>
              <a:t> 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33794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A23366C-7FF4-45BA-9323-F519541930F2}" type="slidenum">
              <a:rPr lang="en-US" sz="1000">
                <a:latin typeface="Century Schoolbook"/>
              </a:rPr>
              <a:pPr algn="r"/>
              <a:t>18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14338" y="188913"/>
            <a:ext cx="8315325" cy="5524500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Desidero evidenziare alcuni due elementi esemplificativi di interazione tra Assicuratore / </a:t>
            </a:r>
            <a:r>
              <a:rPr lang="it-IT" sz="2800" dirty="0" err="1" smtClean="0"/>
              <a:t>Risk</a:t>
            </a:r>
            <a:r>
              <a:rPr lang="it-IT" sz="2800" dirty="0" smtClean="0"/>
              <a:t> </a:t>
            </a:r>
            <a:r>
              <a:rPr lang="it-IT" sz="2800" dirty="0" err="1" smtClean="0"/>
              <a:t>Engineering</a:t>
            </a:r>
            <a:r>
              <a:rPr lang="it-IT" sz="2800" dirty="0" smtClean="0"/>
              <a:t> Assicurato: la modellizzazione e la protezione fisica;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Sia </a:t>
            </a:r>
            <a:r>
              <a:rPr lang="it-IT" sz="2800" dirty="0"/>
              <a:t>per gli eventi </a:t>
            </a:r>
            <a:r>
              <a:rPr lang="it-IT" sz="2800" dirty="0" smtClean="0"/>
              <a:t>idrogeologici, </a:t>
            </a:r>
            <a:r>
              <a:rPr lang="it-IT" sz="2800" dirty="0"/>
              <a:t>così come per </a:t>
            </a:r>
            <a:r>
              <a:rPr lang="it-IT" sz="2800" dirty="0" smtClean="0"/>
              <a:t>gli eventi sismici, l’elaborazione di </a:t>
            </a:r>
            <a:r>
              <a:rPr lang="it-IT" sz="2800" dirty="0"/>
              <a:t>modelli di frequenza e </a:t>
            </a:r>
            <a:r>
              <a:rPr lang="it-IT" sz="2800" dirty="0" smtClean="0"/>
              <a:t>magnitudo </a:t>
            </a:r>
            <a:r>
              <a:rPr lang="it-IT" sz="2800" dirty="0"/>
              <a:t>dell’impatto dei danni </a:t>
            </a:r>
            <a:r>
              <a:rPr lang="it-IT" sz="2800" dirty="0" smtClean="0"/>
              <a:t>ha compiuto importanti passi in avanti. Tutto ciò oggi, grazie al lavoro di Esperti nel settore, consente agli Assicuratori (e di conseguenza agli Assicurati) </a:t>
            </a:r>
            <a:r>
              <a:rPr lang="it-IT" sz="2800" dirty="0"/>
              <a:t>di poter focalizzare l’attenzione sulle aree di maggiore criticità </a:t>
            </a:r>
            <a:endParaRPr lang="it-IT" sz="2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3584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30532F3-8C57-495D-8F3A-7981A44E2146}" type="slidenum">
              <a:rPr lang="en-US" sz="1000">
                <a:latin typeface="Century Schoolbook"/>
              </a:rPr>
              <a:pPr algn="r"/>
              <a:t>19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720725" y="333375"/>
            <a:ext cx="7702550" cy="863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PROGRAMMA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1412875"/>
            <a:ext cx="8280400" cy="4895850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i="1" dirty="0" smtClean="0"/>
              <a:t>- </a:t>
            </a:r>
            <a:r>
              <a:rPr lang="it-IT" i="1" dirty="0"/>
              <a:t>C</a:t>
            </a:r>
            <a:r>
              <a:rPr lang="it-IT" i="1" dirty="0" smtClean="0"/>
              <a:t>enni </a:t>
            </a:r>
            <a:r>
              <a:rPr lang="it-IT" i="1" dirty="0"/>
              <a:t>sui tentativi di rendere obbligatoria la copertura assicurativa “catastrofi naturali” (</a:t>
            </a:r>
            <a:r>
              <a:rPr lang="it-IT" i="1" dirty="0" err="1"/>
              <a:t>cat-nat</a:t>
            </a:r>
            <a:r>
              <a:rPr lang="it-IT" i="1" dirty="0"/>
              <a:t>);</a:t>
            </a:r>
            <a:endParaRPr lang="it-IT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i="1" dirty="0"/>
              <a:t>- </a:t>
            </a:r>
            <a:r>
              <a:rPr lang="it-IT" i="1" dirty="0" smtClean="0"/>
              <a:t>Spunti </a:t>
            </a:r>
            <a:r>
              <a:rPr lang="it-IT" i="1" dirty="0"/>
              <a:t>comparatistici sulle soluzioni adottate da altre Nazioni;</a:t>
            </a:r>
            <a:endParaRPr lang="it-IT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i="1" dirty="0"/>
              <a:t>- </a:t>
            </a:r>
            <a:r>
              <a:rPr lang="it-IT" i="1" dirty="0" smtClean="0"/>
              <a:t>Le </a:t>
            </a:r>
            <a:r>
              <a:rPr lang="it-IT" i="1" dirty="0"/>
              <a:t>problematiche tecniche dell’Assicuratore e del Riassicuratore nell’affrontare il tema </a:t>
            </a:r>
            <a:r>
              <a:rPr lang="it-IT" i="1" dirty="0" err="1"/>
              <a:t>cat-nat</a:t>
            </a:r>
            <a:r>
              <a:rPr lang="it-IT" i="1" dirty="0"/>
              <a:t>;</a:t>
            </a:r>
            <a:endParaRPr lang="it-IT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i="1" dirty="0"/>
              <a:t>- </a:t>
            </a:r>
            <a:r>
              <a:rPr lang="it-IT" i="1" dirty="0" smtClean="0"/>
              <a:t>Le </a:t>
            </a:r>
            <a:r>
              <a:rPr lang="it-IT" i="1" dirty="0"/>
              <a:t>nuove regole dettate dalla recente entrata in vigore della norma </a:t>
            </a:r>
            <a:r>
              <a:rPr lang="it-IT" i="1" dirty="0" err="1"/>
              <a:t>Solvency</a:t>
            </a:r>
            <a:r>
              <a:rPr lang="it-IT" i="1" dirty="0"/>
              <a:t> Due che impongono forti requisiti di capitale alle Compagnie che intendono operare in questo ambito;</a:t>
            </a:r>
            <a:endParaRPr lang="it-IT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i="1" dirty="0"/>
              <a:t>- </a:t>
            </a:r>
            <a:r>
              <a:rPr lang="it-IT" i="1" dirty="0" smtClean="0"/>
              <a:t>I </a:t>
            </a:r>
            <a:r>
              <a:rPr lang="it-IT" i="1" dirty="0"/>
              <a:t>possibili interventi del </a:t>
            </a:r>
            <a:r>
              <a:rPr lang="it-IT" i="1" dirty="0" err="1"/>
              <a:t>risk</a:t>
            </a:r>
            <a:r>
              <a:rPr lang="it-IT" i="1" dirty="0"/>
              <a:t> management assicurativo a supporto delle coperture assicurative </a:t>
            </a:r>
            <a:r>
              <a:rPr lang="it-IT" i="1" dirty="0" err="1"/>
              <a:t>cat-nat</a:t>
            </a:r>
            <a:r>
              <a:rPr lang="it-IT" i="1" dirty="0"/>
              <a:t>;</a:t>
            </a:r>
            <a:endParaRPr lang="it-IT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i="1" dirty="0"/>
              <a:t>- </a:t>
            </a:r>
            <a:r>
              <a:rPr lang="it-IT" i="1" dirty="0" smtClean="0"/>
              <a:t>In </a:t>
            </a:r>
            <a:r>
              <a:rPr lang="it-IT" i="1" dirty="0"/>
              <a:t>relazione a questi presupposti, oggi quale può e deve essere il ruolo del settore assicurativo nella prevenzione dei danni da eventi sismici ed idrogeologici?</a:t>
            </a:r>
            <a:r>
              <a:rPr lang="it-IT" dirty="0" smtClean="0"/>
              <a:t>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dirty="0"/>
          </a:p>
        </p:txBody>
      </p:sp>
      <p:sp>
        <p:nvSpPr>
          <p:cNvPr id="7171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57C57B1-949C-48F0-8C6A-618790B0210F}" type="slidenum">
              <a:rPr lang="en-US" sz="1000">
                <a:latin typeface="Century Schoolbook"/>
              </a:rPr>
              <a:pPr algn="r"/>
              <a:t>2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414338" y="333375"/>
            <a:ext cx="8315325" cy="5524500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In </a:t>
            </a:r>
            <a:r>
              <a:rPr lang="it-IT" sz="2800" dirty="0"/>
              <a:t>secondo </a:t>
            </a:r>
            <a:r>
              <a:rPr lang="it-IT" sz="2800" dirty="0" smtClean="0"/>
              <a:t>luogo si fa riferimento a quanto elaborato in tema di </a:t>
            </a:r>
            <a:r>
              <a:rPr lang="it-IT" sz="2800" dirty="0"/>
              <a:t>la protezione fisica: le recenti catastrofi naturali hanno mostrato chiaramente come l’adozione di adeguate misure di protezione fisica possano fare la differenza. </a:t>
            </a: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Anche </a:t>
            </a:r>
            <a:r>
              <a:rPr lang="it-IT" sz="2800" dirty="0"/>
              <a:t>i danni da terremoto o quelli da </a:t>
            </a:r>
            <a:r>
              <a:rPr lang="it-IT" sz="2800" dirty="0" smtClean="0"/>
              <a:t>alluvione </a:t>
            </a:r>
            <a:r>
              <a:rPr lang="it-IT" sz="2800" dirty="0"/>
              <a:t>possono in molti casi essere fortemente contenuti </a:t>
            </a:r>
            <a:r>
              <a:rPr lang="it-IT" sz="2800" dirty="0" smtClean="0"/>
              <a:t>con difese o adeguamenti costruttivi.</a:t>
            </a:r>
            <a:endParaRPr lang="it-IT" sz="2800" dirty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Alcune </a:t>
            </a:r>
            <a:r>
              <a:rPr lang="it-IT" sz="2800" dirty="0"/>
              <a:t>di queste </a:t>
            </a:r>
            <a:r>
              <a:rPr lang="it-IT" sz="2800" dirty="0" smtClean="0"/>
              <a:t>forme di protezione e di difesa sono state predisposte e testate </a:t>
            </a:r>
            <a:r>
              <a:rPr lang="it-IT" sz="2800" dirty="0"/>
              <a:t>con esito </a:t>
            </a:r>
            <a:r>
              <a:rPr lang="it-IT" sz="2800" dirty="0" smtClean="0"/>
              <a:t>positivo, con piena soddisfazione degli Assicuratori.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37890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AF1ACA6-7F14-4EBA-A6A8-CEB0A8FF99AE}" type="slidenum">
              <a:rPr lang="en-US" sz="1000">
                <a:latin typeface="Century Schoolbook"/>
              </a:rPr>
              <a:pPr algn="r"/>
              <a:t>20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549275"/>
            <a:ext cx="8280400" cy="4608513"/>
          </a:xfrm>
        </p:spPr>
        <p:txBody>
          <a:bodyPr/>
          <a:lstStyle/>
          <a:p>
            <a:pPr algn="just"/>
            <a:endParaRPr lang="it-IT" smtClean="0"/>
          </a:p>
          <a:p>
            <a:pPr algn="just"/>
            <a:r>
              <a:rPr lang="it-IT" sz="4000" i="1" smtClean="0"/>
              <a:t>In relazione a questi presupposti, oggi quale può e deve essere il ruolo del settore assicurativo nella prevenzione dei danni da eventi sismici ed idrogeologici?</a:t>
            </a:r>
            <a:r>
              <a:rPr lang="it-IT" sz="4000" smtClean="0"/>
              <a:t> </a:t>
            </a:r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</p:txBody>
      </p:sp>
      <p:sp>
        <p:nvSpPr>
          <p:cNvPr id="39938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5A2E468-BED2-4D90-9686-08B79929A143}" type="slidenum">
              <a:rPr lang="en-US" sz="1000">
                <a:latin typeface="Century Schoolbook"/>
              </a:rPr>
              <a:pPr algn="r"/>
              <a:t>21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604838" y="44450"/>
            <a:ext cx="7934325" cy="5380038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Oggi la spinta più significativa ed a nostro avviso condivisibile conduce ad un SISTEMA MISTO PUBBLICO / PRIVATO, comprendente </a:t>
            </a:r>
            <a:r>
              <a:rPr lang="it-IT" sz="2800" dirty="0"/>
              <a:t>concrete attività di prevenzione e controllo del rischio, affrontando il tema delle catastrofi come problema della collettività prima che dei singoli. </a:t>
            </a: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Il Ministero dello Sviluppo Economico, l’ANIA e l’ANRA hanno ribadito questo atteggiamento sostanzialmente condiviso da questa Associazione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4096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1247AB6-1388-4C7A-9785-C013FBBE41DC}" type="slidenum">
              <a:rPr lang="en-US" sz="1000">
                <a:latin typeface="Century Schoolbook"/>
              </a:rPr>
              <a:pPr algn="r"/>
              <a:t>22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604838" y="44450"/>
            <a:ext cx="7934325" cy="5380038"/>
          </a:xfrm>
        </p:spPr>
        <p:txBody>
          <a:bodyPr lIns="94283" tIns="49027" rIns="94283" bIns="49027">
            <a:no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Oggi l’Associazione dei Brokers ritiene che sia indispensabile creare una forte sinergia tra le varie componenti interessate ad affrontare e prevenire i rischi sismici ed idrogeologici;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In particolare occorre condividere le problematiche e le esigenze degli Assicuratori con le capacità di </a:t>
            </a:r>
            <a:r>
              <a:rPr lang="it-IT" sz="2800" dirty="0" err="1" smtClean="0"/>
              <a:t>loss</a:t>
            </a:r>
            <a:r>
              <a:rPr lang="it-IT" sz="2800" dirty="0" smtClean="0"/>
              <a:t> </a:t>
            </a:r>
            <a:r>
              <a:rPr lang="it-IT" sz="2800" dirty="0" err="1" smtClean="0"/>
              <a:t>prevention</a:t>
            </a:r>
            <a:r>
              <a:rPr lang="it-IT" sz="2800" dirty="0" smtClean="0"/>
              <a:t> e </a:t>
            </a:r>
            <a:r>
              <a:rPr lang="it-IT" sz="2800" dirty="0" err="1" smtClean="0"/>
              <a:t>risk</a:t>
            </a:r>
            <a:r>
              <a:rPr lang="it-IT" sz="2800" dirty="0" smtClean="0"/>
              <a:t> management dei Tecnici;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In quest’ottica si valuta con grande favore la creazione del Consorzio che sarà ideale punto di incontro per lo sviluppo di queste sinergie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43010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510B841-923C-459F-AFD6-679605C4DE67}" type="slidenum">
              <a:rPr lang="en-US" sz="1000">
                <a:latin typeface="Century Schoolbook"/>
              </a:rPr>
              <a:pPr algn="r"/>
              <a:t>23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836613"/>
            <a:ext cx="8280400" cy="4608512"/>
          </a:xfrm>
        </p:spPr>
        <p:txBody>
          <a:bodyPr/>
          <a:lstStyle/>
          <a:p>
            <a:pPr algn="just"/>
            <a:r>
              <a:rPr lang="it-IT" sz="4000" i="1" smtClean="0"/>
              <a:t>… e per finire… il problema del ruolo degli Intermediari assicurativi ed in particolare riflessioni sull’obbligo di proporre un prodotto adeguato al proprio Cliente correlato alle copertura catastrofali.</a:t>
            </a:r>
            <a:r>
              <a:rPr lang="it-IT" sz="4000" smtClean="0"/>
              <a:t> </a:t>
            </a:r>
          </a:p>
          <a:p>
            <a:pPr algn="just"/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</p:txBody>
      </p:sp>
      <p:sp>
        <p:nvSpPr>
          <p:cNvPr id="45058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C452526-1917-439B-87D8-C6DBFCD86E58}" type="slidenum">
              <a:rPr lang="en-US" sz="1000">
                <a:latin typeface="Century Schoolbook"/>
              </a:rPr>
              <a:pPr algn="r"/>
              <a:t>24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115888"/>
            <a:ext cx="7953375" cy="4875212"/>
          </a:xfrm>
        </p:spPr>
        <p:txBody>
          <a:bodyPr lIns="94283" tIns="49027" rIns="94283" bIns="49027">
            <a:noAutofit/>
          </a:bodyPr>
          <a:lstStyle/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I PROFILI </a:t>
            </a:r>
            <a:r>
              <a:rPr lang="it-IT" altLang="it-IT" sz="2800" i="1" dirty="0" err="1" smtClean="0">
                <a:ea typeface="Microsoft YaHei" pitchFamily="34" charset="-122"/>
              </a:rPr>
              <a:t>DI</a:t>
            </a:r>
            <a:r>
              <a:rPr lang="it-IT" altLang="it-IT" sz="2800" i="1" dirty="0" smtClean="0">
                <a:ea typeface="Microsoft YaHei" pitchFamily="34" charset="-122"/>
              </a:rPr>
              <a:t> RESPONSABILITA’ DEL BROKER E IL PERCORSO DELL’ADEGUATEZZA  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art. 52 – Reg. 5 ISVAP del 16/10/2006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800" i="1" dirty="0" smtClean="0">
                <a:ea typeface="Microsoft YaHei" pitchFamily="34" charset="-122"/>
              </a:rPr>
              <a:t>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0" algn="l"/>
                <a:tab pos="1108075" algn="l"/>
                <a:tab pos="1576388" algn="l"/>
                <a:tab pos="2047875" algn="l"/>
                <a:tab pos="2517775" algn="l"/>
                <a:tab pos="2989263" algn="l"/>
                <a:tab pos="3459163" algn="l"/>
                <a:tab pos="3930650" algn="l"/>
                <a:tab pos="4400550" algn="l"/>
                <a:tab pos="4872038" algn="l"/>
                <a:tab pos="5341938" algn="l"/>
                <a:tab pos="5813425" algn="l"/>
                <a:tab pos="6283325" algn="l"/>
                <a:tab pos="6753225" algn="l"/>
                <a:tab pos="7224713" algn="l"/>
                <a:tab pos="7694613" algn="l"/>
                <a:tab pos="8166100" algn="l"/>
                <a:tab pos="8636000" algn="l"/>
                <a:tab pos="9107488" algn="l"/>
                <a:tab pos="9577388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In ogni caso, </a:t>
            </a:r>
            <a:r>
              <a:rPr lang="it-IT" altLang="it-IT" sz="2800" b="1" i="1" u="sng" dirty="0" smtClean="0">
                <a:ea typeface="Microsoft YaHei" pitchFamily="34" charset="-122"/>
              </a:rPr>
              <a:t>gli intermediari sono tenuti a proporre o consigliare contratti adeguati in relazione alle esigenze di copertura assicurativa e previdenziale del contraente</a:t>
            </a:r>
            <a:r>
              <a:rPr lang="it-IT" altLang="it-IT" sz="2800" i="1" dirty="0" smtClean="0">
                <a:ea typeface="Microsoft YaHei" pitchFamily="34" charset="-122"/>
              </a:rPr>
              <a:t>. A tal fine, prima di far sottoscrivere una proposta o, qualora non prevista, un contratto di assicurazione, acquisiscono dal contraente ogni informazione che ritengono utile in funzione delle caratteristiche e della complessità del contratto offerto, conservandone traccia documentale.</a:t>
            </a:r>
          </a:p>
        </p:txBody>
      </p:sp>
      <p:sp>
        <p:nvSpPr>
          <p:cNvPr id="4608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577E3F0-120A-4710-AF2B-AF922DE1777C}" type="slidenum">
              <a:rPr lang="en-US" sz="1000">
                <a:latin typeface="Century Schoolbook"/>
              </a:rPr>
              <a:pPr algn="r"/>
              <a:t>25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620713"/>
            <a:ext cx="7953375" cy="4875212"/>
          </a:xfrm>
        </p:spPr>
        <p:txBody>
          <a:bodyPr lIns="94283" tIns="49027" rIns="94283" bIns="49027">
            <a:noAutofit/>
          </a:bodyPr>
          <a:lstStyle/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LETTERA DI INCARICO RILASCIATA DAL CLIENTE 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800" i="1" dirty="0" smtClean="0">
                <a:ea typeface="Microsoft YaHei" pitchFamily="34" charset="-122"/>
              </a:rPr>
              <a:t>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0" algn="l"/>
                <a:tab pos="1108075" algn="l"/>
                <a:tab pos="1576388" algn="l"/>
                <a:tab pos="2047875" algn="l"/>
                <a:tab pos="2517775" algn="l"/>
                <a:tab pos="2989263" algn="l"/>
                <a:tab pos="3459163" algn="l"/>
                <a:tab pos="3930650" algn="l"/>
                <a:tab pos="4400550" algn="l"/>
                <a:tab pos="4872038" algn="l"/>
                <a:tab pos="5341938" algn="l"/>
                <a:tab pos="5813425" algn="l"/>
                <a:tab pos="6283325" algn="l"/>
                <a:tab pos="6753225" algn="l"/>
                <a:tab pos="7224713" algn="l"/>
                <a:tab pos="7694613" algn="l"/>
                <a:tab pos="8166100" algn="l"/>
                <a:tab pos="8636000" algn="l"/>
                <a:tab pos="9107488" algn="l"/>
                <a:tab pos="9577388" algn="l"/>
              </a:tabLst>
              <a:defRPr/>
            </a:pPr>
            <a:r>
              <a:rPr lang="it-IT" sz="2800" dirty="0" smtClean="0"/>
              <a:t>Preso atto che la Vostra Società è iscritta alla Sezione B del registro Unico Intermediari di Assicurazione, con la presente </a:t>
            </a:r>
            <a:r>
              <a:rPr lang="it-IT" sz="2800" b="1" i="1" u="sng" dirty="0" smtClean="0"/>
              <a:t>Vi conferiamo l’incarico, in via esclusiva, di assisterci nella formulazione dei nostri programmi assicurativi </a:t>
            </a:r>
            <a:r>
              <a:rPr lang="it-IT" sz="2800" dirty="0" smtClean="0"/>
              <a:t>e di curare l’intermediazione delle nostre polizze sul mercato, assistendoci nella relativa conclusione, nonché nella loro eventuale rinnovazione o modifica, il tutto in conformità degli accordi che di volta in volta interverranno con noi. </a:t>
            </a: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  <a:p>
            <a:pPr marL="0" indent="0" algn="just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0" algn="l"/>
                <a:tab pos="1108075" algn="l"/>
                <a:tab pos="1576388" algn="l"/>
                <a:tab pos="2047875" algn="l"/>
                <a:tab pos="2517775" algn="l"/>
                <a:tab pos="2989263" algn="l"/>
                <a:tab pos="3459163" algn="l"/>
                <a:tab pos="3930650" algn="l"/>
                <a:tab pos="4400550" algn="l"/>
                <a:tab pos="4872038" algn="l"/>
                <a:tab pos="5341938" algn="l"/>
                <a:tab pos="5813425" algn="l"/>
                <a:tab pos="6283325" algn="l"/>
                <a:tab pos="6753225" algn="l"/>
                <a:tab pos="7224713" algn="l"/>
                <a:tab pos="7694613" algn="l"/>
                <a:tab pos="8166100" algn="l"/>
                <a:tab pos="8636000" algn="l"/>
                <a:tab pos="9107488" algn="l"/>
                <a:tab pos="9577388" algn="l"/>
              </a:tabLst>
              <a:defRPr/>
            </a:pPr>
            <a:endParaRPr lang="it-IT" altLang="it-IT" sz="2800" i="1" dirty="0" smtClean="0">
              <a:ea typeface="Microsoft YaHei" pitchFamily="34" charset="-122"/>
            </a:endParaRPr>
          </a:p>
        </p:txBody>
      </p:sp>
      <p:sp>
        <p:nvSpPr>
          <p:cNvPr id="48130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259D455-51FD-44A7-ADE4-C21096D45B96}" type="slidenum">
              <a:rPr lang="en-US" sz="1000">
                <a:latin typeface="Century Schoolbook"/>
              </a:rPr>
              <a:pPr algn="r"/>
              <a:t>26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908050"/>
            <a:ext cx="8280400" cy="4608513"/>
          </a:xfrm>
        </p:spPr>
        <p:txBody>
          <a:bodyPr/>
          <a:lstStyle/>
          <a:p>
            <a:pPr algn="just"/>
            <a:endParaRPr lang="it-IT" smtClean="0"/>
          </a:p>
          <a:p>
            <a:pPr algn="just"/>
            <a:r>
              <a:rPr lang="it-IT" sz="4000" i="1" smtClean="0"/>
              <a:t>Cenni sui tentativi di rendere obbligatoria la copertura assicurativa “catastrofi naturali” (cat-nat).</a:t>
            </a:r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</p:txBody>
      </p:sp>
      <p:sp>
        <p:nvSpPr>
          <p:cNvPr id="8194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400F4B-A1B4-4A5E-917F-5D4CCB5DAF4C}" type="slidenum">
              <a:rPr lang="en-US" sz="1000">
                <a:latin typeface="Century Schoolbook"/>
              </a:rPr>
              <a:pPr algn="r"/>
              <a:t>3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765175"/>
            <a:ext cx="7953375" cy="4875213"/>
          </a:xfrm>
        </p:spPr>
        <p:txBody>
          <a:bodyPr lIns="94283" tIns="49027" rIns="94283" bIns="49027"/>
          <a:lstStyle/>
          <a:p>
            <a:pPr algn="just"/>
            <a:r>
              <a:rPr lang="it-IT" sz="2800" smtClean="0"/>
              <a:t>Come noto, si discute fortemente circa l’introduzione dell’obbligatorietà dell’assicurazione contro le catastrofi naturali o di un’estensione obbligatoria a questi eventi delle coperture incendio. Vi è consapevolezza di scarsa sensibilità dei cittadini nei confronti della prevenzione dei rischi ma, anche sotto il profilo politico vi è ritrosia ad inserire questa norma, nel timore che questa spesa possa essere percepita non come una forma di tutela del proprio patrimonio, ma come una nuova tassa.</a:t>
            </a:r>
          </a:p>
          <a:p>
            <a:endParaRPr lang="it-IT" sz="2800" smtClean="0"/>
          </a:p>
        </p:txBody>
      </p:sp>
      <p:sp>
        <p:nvSpPr>
          <p:cNvPr id="9218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367D1B7-C02C-4685-860C-D1017C57115A}" type="slidenum">
              <a:rPr lang="en-US" sz="1000">
                <a:latin typeface="Century Schoolbook"/>
              </a:rPr>
              <a:pPr algn="r"/>
              <a:t>4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692150"/>
            <a:ext cx="7953375" cy="4876800"/>
          </a:xfrm>
        </p:spPr>
        <p:txBody>
          <a:bodyPr lIns="94283" tIns="49027" rIns="94283" bIns="49027">
            <a:no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it-IT" sz="2800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it-IT" sz="2800" dirty="0" smtClean="0"/>
              <a:t>Occorre peraltro considerare che questa scelta </a:t>
            </a:r>
            <a:r>
              <a:rPr lang="it-IT" sz="2800" dirty="0"/>
              <a:t>creerebbe </a:t>
            </a:r>
            <a:r>
              <a:rPr lang="it-IT" sz="2800" dirty="0" smtClean="0"/>
              <a:t>una consistente </a:t>
            </a:r>
            <a:r>
              <a:rPr lang="it-IT" sz="2800" dirty="0"/>
              <a:t>massa critica necessaria per il buon funzionamento del meccanismo </a:t>
            </a:r>
            <a:r>
              <a:rPr lang="it-IT" sz="2800" dirty="0" smtClean="0"/>
              <a:t>assicurativo. </a:t>
            </a:r>
            <a:r>
              <a:rPr lang="it-IT" sz="2800" dirty="0"/>
              <a:t>Infatti, il costo pro-capite, anche se collegato alle dimensioni dell’abitazione e alla rischiosità della sua ubicazione, </a:t>
            </a:r>
            <a:r>
              <a:rPr lang="it-IT" sz="2800" dirty="0" smtClean="0"/>
              <a:t>diverrebbe certamente più contenuto in paragone di quanto le </a:t>
            </a:r>
            <a:r>
              <a:rPr lang="it-IT" sz="2800" dirty="0"/>
              <a:t>compagnie </a:t>
            </a:r>
            <a:r>
              <a:rPr lang="it-IT" sz="2800" dirty="0" smtClean="0"/>
              <a:t>chiederebbero </a:t>
            </a:r>
            <a:r>
              <a:rPr lang="it-IT" sz="2800" dirty="0"/>
              <a:t>nel caso dell’adesione facoltativa.</a:t>
            </a:r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11266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8811C15-510D-4C4F-8806-36622BDF9835}" type="slidenum">
              <a:rPr lang="en-US" sz="1000">
                <a:latin typeface="Century Schoolbook"/>
              </a:rPr>
              <a:pPr algn="r"/>
              <a:t>5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604838" y="549275"/>
            <a:ext cx="7934325" cy="5092700"/>
          </a:xfrm>
        </p:spPr>
        <p:txBody>
          <a:bodyPr lIns="94283" tIns="49027" rIns="94283" bIns="49027"/>
          <a:lstStyle/>
          <a:p>
            <a:endParaRPr lang="it-IT" sz="2800" smtClean="0"/>
          </a:p>
          <a:p>
            <a:pPr algn="just"/>
            <a:r>
              <a:rPr lang="it-IT" altLang="it-IT" sz="2800" smtClean="0"/>
              <a:t>BREVE CRONISTORIA RECENTE DELLE PROPOSTE DI RENDERE OBBLIGATORIA LA COPERTURA</a:t>
            </a:r>
            <a:endParaRPr lang="it-IT" altLang="it-IT" sz="2800" i="1" smtClean="0">
              <a:ea typeface="Microsoft YaHei"/>
              <a:cs typeface="Microsoft YaHei"/>
            </a:endParaRPr>
          </a:p>
          <a:p>
            <a:pPr algn="just"/>
            <a:r>
              <a:rPr lang="it-IT" altLang="it-IT" sz="2800" i="1" smtClean="0">
                <a:ea typeface="Microsoft YaHei"/>
                <a:cs typeface="Microsoft YaHei"/>
              </a:rPr>
              <a:t>2004: Inserita nella Legge di Bilancio, ma bocciata dall’Antitrust, un quanto sistema ibrido che avrebbe leso le norme sulla concorrenza;</a:t>
            </a:r>
          </a:p>
          <a:p>
            <a:pPr algn="just"/>
            <a:r>
              <a:rPr lang="it-IT" altLang="it-IT" sz="2800" i="1" smtClean="0">
                <a:ea typeface="Microsoft YaHei"/>
                <a:cs typeface="Microsoft YaHei"/>
              </a:rPr>
              <a:t>2012: il Governo Monti tentò di inserirlo nel Decreto di Riforma della Protezione Civile, ma il Decreto non venne mai approvato.</a:t>
            </a:r>
          </a:p>
          <a:p>
            <a:pPr algn="just"/>
            <a:r>
              <a:rPr lang="it-IT" altLang="it-IT" sz="2800" i="1" smtClean="0">
                <a:ea typeface="Microsoft YaHei"/>
                <a:cs typeface="Microsoft YaHei"/>
              </a:rPr>
              <a:t>Ma nelle altre nazioni?</a:t>
            </a:r>
          </a:p>
        </p:txBody>
      </p:sp>
      <p:sp>
        <p:nvSpPr>
          <p:cNvPr id="13314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70B8F6D-B388-44E7-BCE5-33589726DDD3}" type="slidenum">
              <a:rPr lang="en-US" sz="1000">
                <a:latin typeface="Century Schoolbook"/>
              </a:rPr>
              <a:pPr algn="r"/>
              <a:t>6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ottotitolo 2"/>
          <p:cNvSpPr>
            <a:spLocks noGrp="1"/>
          </p:cNvSpPr>
          <p:nvPr>
            <p:ph type="subTitle" idx="4294967295"/>
          </p:nvPr>
        </p:nvSpPr>
        <p:spPr>
          <a:xfrm>
            <a:off x="431800" y="1052513"/>
            <a:ext cx="8280400" cy="4608512"/>
          </a:xfrm>
        </p:spPr>
        <p:txBody>
          <a:bodyPr/>
          <a:lstStyle/>
          <a:p>
            <a:pPr algn="just"/>
            <a:endParaRPr lang="it-IT" smtClean="0"/>
          </a:p>
          <a:p>
            <a:pPr algn="just"/>
            <a:r>
              <a:rPr lang="it-IT" sz="4000" i="1" smtClean="0"/>
              <a:t>Spunti comparatistici sulle soluzioni adottate da altre Nazioni.</a:t>
            </a:r>
            <a:endParaRPr lang="it-IT" smtClean="0"/>
          </a:p>
          <a:p>
            <a:pPr algn="just"/>
            <a:endParaRPr lang="it-IT" smtClean="0"/>
          </a:p>
          <a:p>
            <a:pPr algn="just"/>
            <a:endParaRPr lang="it-IT" smtClean="0"/>
          </a:p>
        </p:txBody>
      </p:sp>
      <p:sp>
        <p:nvSpPr>
          <p:cNvPr id="15362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24F7707-89B5-409A-8EF1-8D8F996ADB87}" type="slidenum">
              <a:rPr lang="en-US" sz="1000">
                <a:latin typeface="Century Schoolbook"/>
              </a:rPr>
              <a:pPr algn="r"/>
              <a:t>7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31813" y="549275"/>
            <a:ext cx="8080375" cy="4948238"/>
          </a:xfrm>
        </p:spPr>
        <p:txBody>
          <a:bodyPr lIns="94283" tIns="49027" rIns="94283" bIns="49027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sz="2800" dirty="0" smtClean="0"/>
              <a:t>Come già esaminato, anche più approfonditamente, in altri interventi del Convegno desidero qui ricordare rapidamente come altre Nazioni abbiano affrontato il rapporto tra rischi catastrofali e coperture assicurative. </a:t>
            </a:r>
            <a:r>
              <a:rPr lang="it-IT" sz="2800" dirty="0"/>
              <a:t>I</a:t>
            </a:r>
            <a:r>
              <a:rPr lang="it-IT" sz="2800" dirty="0" smtClean="0"/>
              <a:t>n alcuni casi</a:t>
            </a:r>
            <a:r>
              <a:rPr lang="it-IT" sz="2800" dirty="0"/>
              <a:t> </a:t>
            </a:r>
            <a:r>
              <a:rPr lang="it-IT" sz="2800" dirty="0" smtClean="0"/>
              <a:t>lo </a:t>
            </a:r>
            <a:r>
              <a:rPr lang="it-IT" sz="2800" dirty="0"/>
              <a:t>Stato </a:t>
            </a:r>
            <a:r>
              <a:rPr lang="it-IT" sz="2800" dirty="0" smtClean="0"/>
              <a:t>si accolla il ruolo </a:t>
            </a:r>
            <a:r>
              <a:rPr lang="it-IT" sz="2800" dirty="0"/>
              <a:t>di assicuratore </a:t>
            </a:r>
            <a:r>
              <a:rPr lang="it-IT" sz="2800" dirty="0" smtClean="0"/>
              <a:t>primario, quindi </a:t>
            </a:r>
            <a:r>
              <a:rPr lang="it-IT" sz="2800" dirty="0"/>
              <a:t>l’intero rischio catastrofale resta a suo carico. </a:t>
            </a:r>
            <a:r>
              <a:rPr lang="it-IT" sz="2800" dirty="0" smtClean="0"/>
              <a:t>La raccolta dei premi e gli indennizzi </a:t>
            </a:r>
            <a:r>
              <a:rPr lang="it-IT" sz="2800" dirty="0"/>
              <a:t>erogati saranno proporzionali, generalizzati e </a:t>
            </a:r>
            <a:r>
              <a:rPr lang="it-IT" sz="2800" dirty="0" smtClean="0"/>
              <a:t>predefiniti. </a:t>
            </a:r>
            <a:r>
              <a:rPr lang="it-IT" sz="2800" dirty="0"/>
              <a:t>Si comportano così, ad esempio, la </a:t>
            </a:r>
            <a:r>
              <a:rPr lang="it-IT" sz="2800" dirty="0" smtClean="0"/>
              <a:t>Spagna</a:t>
            </a:r>
            <a:r>
              <a:rPr lang="it-IT" sz="2800" dirty="0"/>
              <a:t> </a:t>
            </a:r>
            <a:r>
              <a:rPr lang="it-IT" sz="2800" dirty="0" smtClean="0"/>
              <a:t>e Stati </a:t>
            </a:r>
            <a:r>
              <a:rPr lang="it-IT" sz="2800" dirty="0"/>
              <a:t>Uniti </a:t>
            </a:r>
            <a:r>
              <a:rPr lang="it-IT" sz="2800" dirty="0" smtClean="0"/>
              <a:t>limitatamente al rischio di alluvione.</a:t>
            </a:r>
            <a:endParaRPr lang="it-IT" sz="2800" dirty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16386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3D9125E-F972-4146-9929-7B0BF76F49E9}" type="slidenum">
              <a:rPr lang="en-US" sz="1000">
                <a:latin typeface="Century Schoolbook"/>
              </a:rPr>
              <a:pPr algn="r"/>
              <a:t>8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595313" y="714375"/>
            <a:ext cx="7953375" cy="4875213"/>
          </a:xfrm>
        </p:spPr>
        <p:txBody>
          <a:bodyPr lIns="94283" tIns="49027" rIns="94283" bIns="49027">
            <a:noAutofit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it-IT" sz="2800" dirty="0" smtClean="0"/>
              <a:t>In </a:t>
            </a:r>
            <a:r>
              <a:rPr lang="it-IT" sz="2800" dirty="0"/>
              <a:t>altre situazioni, che rileviamo ad esempio in Francia, Regno Unito, Giappone e Norvegia lo Stato svolge la funzione di riassicuratore, una parte del rischio rimane a carico del settore assicurativo privato. Lo Stato, tuttavia, dietro il pagamento di un corrispettivo, utilizza i meccanismi amministrativi del mercato assicurativo privato (ad esempio per la sottoscrizione delle polizze, la valutazione e liquidazione dei sinistri). In tal modo si aumenta l’efficacia del mercato privato in quanto, in caso di necessità, interviene il sistema pubblico.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endParaRPr lang="it-IT" sz="2800" dirty="0" smtClean="0"/>
          </a:p>
          <a:p>
            <a:pPr marL="630281" indent="-630281" algn="ctr" fontAlgn="auto">
              <a:lnSpc>
                <a:spcPct val="90000"/>
              </a:lnSpc>
              <a:spcAft>
                <a:spcPts val="0"/>
              </a:spcAft>
              <a:buClr>
                <a:srgbClr val="000000"/>
              </a:buClr>
              <a:buFont typeface="Wingdings"/>
              <a:buNone/>
              <a:tabLst>
                <a:tab pos="636128" algn="l"/>
                <a:tab pos="1108546" algn="l"/>
                <a:tab pos="1577457" algn="l"/>
                <a:tab pos="2048706" algn="l"/>
                <a:tab pos="2518785" algn="l"/>
                <a:tab pos="2990035" algn="l"/>
                <a:tab pos="3460114" algn="l"/>
                <a:tab pos="3931363" algn="l"/>
                <a:tab pos="4401443" algn="l"/>
                <a:tab pos="4872692" algn="l"/>
                <a:tab pos="5342772" algn="l"/>
                <a:tab pos="5814021" algn="l"/>
                <a:tab pos="6284100" algn="l"/>
                <a:tab pos="6754180" algn="l"/>
                <a:tab pos="7225429" algn="l"/>
                <a:tab pos="7695509" algn="l"/>
                <a:tab pos="8166758" algn="l"/>
                <a:tab pos="8636838" algn="l"/>
                <a:tab pos="9108087" algn="l"/>
                <a:tab pos="9578167" algn="l"/>
              </a:tabLst>
              <a:defRPr/>
            </a:pPr>
            <a:r>
              <a:rPr lang="it-IT" altLang="it-IT" sz="2800" i="1" dirty="0" smtClean="0">
                <a:ea typeface="Microsoft YaHei" pitchFamily="34" charset="-122"/>
              </a:rPr>
              <a:t> </a:t>
            </a:r>
          </a:p>
        </p:txBody>
      </p:sp>
      <p:sp>
        <p:nvSpPr>
          <p:cNvPr id="18434" name="Segnaposto numero diapositiva 8"/>
          <p:cNvSpPr txBox="1">
            <a:spLocks/>
          </p:cNvSpPr>
          <p:nvPr/>
        </p:nvSpPr>
        <p:spPr bwMode="auto">
          <a:xfrm>
            <a:off x="8377238" y="6381750"/>
            <a:ext cx="4429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DC79474-A44B-4FC1-B7A1-3056B2D50DEF}" type="slidenum">
              <a:rPr lang="en-US" sz="1000">
                <a:latin typeface="Century Schoolbook"/>
              </a:rPr>
              <a:pPr algn="r"/>
              <a:t>9</a:t>
            </a:fld>
            <a:endParaRPr lang="en-US" sz="1000">
              <a:latin typeface="Century Schoolbook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413</TotalTime>
  <Words>1474</Words>
  <Application>Microsoft Macintosh PowerPoint</Application>
  <PresentationFormat>Presentazione su schermo (4:3)</PresentationFormat>
  <Paragraphs>136</Paragraphs>
  <Slides>26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Modello struttura</vt:lpstr>
      </vt:variant>
      <vt:variant>
        <vt:i4>4</vt:i4>
      </vt:variant>
      <vt:variant>
        <vt:lpstr>Titoli diapositive</vt:lpstr>
      </vt:variant>
      <vt:variant>
        <vt:i4>26</vt:i4>
      </vt:variant>
    </vt:vector>
  </HeadingPairs>
  <TitlesOfParts>
    <vt:vector size="36" baseType="lpstr">
      <vt:lpstr>Century Schoolbook</vt:lpstr>
      <vt:lpstr>Arial</vt:lpstr>
      <vt:lpstr>Wingdings</vt:lpstr>
      <vt:lpstr>Wingdings 2</vt:lpstr>
      <vt:lpstr>Calibri</vt:lpstr>
      <vt:lpstr>Microsoft YaHei</vt:lpstr>
      <vt:lpstr>Loggia</vt:lpstr>
      <vt:lpstr>Loggia</vt:lpstr>
      <vt:lpstr>Loggia</vt:lpstr>
      <vt:lpstr>Loggia</vt:lpstr>
      <vt:lpstr>LA PREVENZIONE DEI DANNI DA EVENTI SISMICI E IDRO-GEOLOGICI</vt:lpstr>
      <vt:lpstr>PROGRAMMA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Stefano Ariagno</dc:creator>
  <cp:lastModifiedBy>Rosanna</cp:lastModifiedBy>
  <cp:revision>34</cp:revision>
  <dcterms:created xsi:type="dcterms:W3CDTF">2014-11-06T21:39:52Z</dcterms:created>
  <dcterms:modified xsi:type="dcterms:W3CDTF">2016-01-14T17:23:15Z</dcterms:modified>
</cp:coreProperties>
</file>