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2" r:id="rId4"/>
    <p:sldId id="283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58" r:id="rId2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75" d="100"/>
          <a:sy n="75" d="100"/>
        </p:scale>
        <p:origin x="-3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tangolo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tangolo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onnettore 1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Connettore 1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Connettore 1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Connettore 1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e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e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e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e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22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D695C-710B-4E35-9EAB-689E3E3D457A}" type="datetimeFigureOut">
              <a:rPr lang="it-IT"/>
              <a:pPr>
                <a:defRPr/>
              </a:pPr>
              <a:t>09/01/2016</a:t>
            </a:fld>
            <a:endParaRPr lang="it-IT"/>
          </a:p>
        </p:txBody>
      </p:sp>
      <p:sp>
        <p:nvSpPr>
          <p:cNvPr id="23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4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0B6FF-2DBE-4338-B3C1-3CF093BC5D4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A440D-9E1D-496E-B7BB-05A9F36AC6D5}" type="datetimeFigureOut">
              <a:rPr lang="it-IT"/>
              <a:pPr>
                <a:defRPr/>
              </a:pPr>
              <a:t>09/01/2016</a:t>
            </a:fld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FF09C-D334-4E48-8B36-D4A80FC53EF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92953-51B8-410F-B4E0-51CB37AE22DE}" type="datetimeFigureOut">
              <a:rPr lang="it-IT"/>
              <a:pPr>
                <a:defRPr/>
              </a:pPr>
              <a:t>09/01/2016</a:t>
            </a:fld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7C131-10E8-4CC9-9F85-CBA98DB6282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3EE80AE-BEEB-4F95-8AE5-9F3F1059B7BE}" type="datetimeFigureOut">
              <a:rPr lang="it-IT"/>
              <a:pPr>
                <a:defRPr/>
              </a:pPr>
              <a:t>09/01/2016</a:t>
            </a:fld>
            <a:endParaRPr lang="it-IT"/>
          </a:p>
        </p:txBody>
      </p:sp>
      <p:sp>
        <p:nvSpPr>
          <p:cNvPr id="5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F9B75C-FA7D-4E19-8F62-ABF88994379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tangolo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tangolo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Connettore 1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Connettore 1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Connettore 1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e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e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e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e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Connettore 1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D2080-5B2F-40B8-BADE-A7A3D11407E4}" type="datetimeFigureOut">
              <a:rPr lang="it-IT"/>
              <a:pPr>
                <a:defRPr/>
              </a:pPr>
              <a:t>09/01/2016</a:t>
            </a:fld>
            <a:endParaRPr lang="it-IT"/>
          </a:p>
        </p:txBody>
      </p:sp>
      <p:sp>
        <p:nvSpPr>
          <p:cNvPr id="21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74815-C383-438A-A51C-F0680AE0524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F881C-32F5-41D2-BF79-F9EF900786C1}" type="datetimeFigureOut">
              <a:rPr lang="it-IT"/>
              <a:pPr>
                <a:defRPr/>
              </a:pPr>
              <a:t>09/01/2016</a:t>
            </a:fld>
            <a:endParaRPr lang="it-IT"/>
          </a:p>
        </p:txBody>
      </p:sp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210E9-A34A-48D8-9CED-EF968CA8A46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C82AB-95CB-494D-800B-5AF2EBAEE191}" type="datetimeFigureOut">
              <a:rPr lang="it-IT"/>
              <a:pPr>
                <a:defRPr/>
              </a:pPr>
              <a:t>09/01/2016</a:t>
            </a:fld>
            <a:endParaRPr lang="it-IT"/>
          </a:p>
        </p:txBody>
      </p:sp>
      <p:sp>
        <p:nvSpPr>
          <p:cNvPr id="8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CF8A1-ED90-4382-91C2-0E4E02480BD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D172A7B-B798-4CA5-965A-56FB10319497}" type="datetimeFigureOut">
              <a:rPr lang="it-IT"/>
              <a:pPr>
                <a:defRPr/>
              </a:pPr>
              <a:t>09/01/2016</a:t>
            </a:fld>
            <a:endParaRPr lang="it-IT"/>
          </a:p>
        </p:txBody>
      </p:sp>
      <p:sp>
        <p:nvSpPr>
          <p:cNvPr id="4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2C0C978-B4F7-465B-83A0-74157EAF1C6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5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1A747-25D4-4130-A795-F2A07C894C5F}" type="datetimeFigureOut">
              <a:rPr lang="it-IT"/>
              <a:pPr>
                <a:defRPr/>
              </a:pPr>
              <a:t>09/01/2016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09D5E-FA7D-4856-8FE7-C2BD3555F50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Connettore 1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e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2" name="Segnaposto data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8CB574A-C8CA-4263-A793-E6F92F49C910}" type="datetimeFigureOut">
              <a:rPr lang="it-IT"/>
              <a:pPr>
                <a:defRPr/>
              </a:pPr>
              <a:t>09/01/2016</a:t>
            </a:fld>
            <a:endParaRPr lang="it-IT"/>
          </a:p>
        </p:txBody>
      </p:sp>
      <p:sp>
        <p:nvSpPr>
          <p:cNvPr id="13" name="Segnaposto numero diapositiva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22C5259-214E-4AD4-A329-513264F5779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14" name="Segnaposto piè di pagina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e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Connettore 1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9F0E5E8-B076-4029-81FB-C7E458BA8A6C}" type="datetimeFigureOut">
              <a:rPr lang="it-IT"/>
              <a:pPr>
                <a:defRPr/>
              </a:pPr>
              <a:t>09/01/2016</a:t>
            </a:fld>
            <a:endParaRPr lang="it-IT"/>
          </a:p>
        </p:txBody>
      </p:sp>
      <p:sp>
        <p:nvSpPr>
          <p:cNvPr id="13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1B41620-6F98-405A-AA15-8238C07ED5B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14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28" name="Segnaposto tes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E3BD13-89BE-4CFB-BF34-7BEB239F2ECD}" type="datetimeFigureOut">
              <a:rPr lang="it-IT"/>
              <a:pPr>
                <a:defRPr/>
              </a:pPr>
              <a:t>09/01/2016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248BD5-1E66-4AF6-8982-D2CDA5684B5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67" r:id="rId4"/>
    <p:sldLayoutId id="2147483668" r:id="rId5"/>
    <p:sldLayoutId id="2147483675" r:id="rId6"/>
    <p:sldLayoutId id="2147483669" r:id="rId7"/>
    <p:sldLayoutId id="2147483676" r:id="rId8"/>
    <p:sldLayoutId id="2147483677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03350" y="714375"/>
            <a:ext cx="7561263" cy="1274763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sz="2000" dirty="0" smtClean="0"/>
              <a:t>OPPORTUNITA’ TECNICHE ED ECONOMICHE </a:t>
            </a:r>
            <a:br>
              <a:rPr lang="it-IT" sz="2000" dirty="0" smtClean="0"/>
            </a:br>
            <a:r>
              <a:rPr lang="it-IT" sz="2000" dirty="0" smtClean="0"/>
              <a:t>DELLA RIQUALIFICAZIONE ENERGETICA 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357438" y="4786313"/>
            <a:ext cx="6172200" cy="1371600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it-IT" sz="1400" dirty="0" smtClean="0"/>
              <a:t>Prof. Ing. Rosario Lanzafame </a:t>
            </a:r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it-IT" sz="1400" dirty="0" smtClean="0"/>
              <a:t>Ordinario di Sistemi Energetici, Università degli Studi di Catania.</a:t>
            </a:r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endParaRPr lang="it-IT" sz="1400" dirty="0" smtClean="0"/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it-IT" sz="1400" dirty="0" err="1" smtClean="0"/>
              <a:t>Ph.D</a:t>
            </a:r>
            <a:r>
              <a:rPr lang="it-IT" sz="1400" dirty="0" smtClean="0"/>
              <a:t>. Ing. Pier Francesco </a:t>
            </a:r>
            <a:r>
              <a:rPr lang="it-IT" sz="1400" dirty="0" err="1" smtClean="0"/>
              <a:t>Scandura</a:t>
            </a:r>
            <a:r>
              <a:rPr lang="it-IT" sz="1400" dirty="0" smtClean="0"/>
              <a:t>, </a:t>
            </a:r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it-IT" sz="1400" dirty="0" smtClean="0"/>
              <a:t>Assegnista di Ricerca in Sistemi Energetici, Università degli Studi di Catania.</a:t>
            </a:r>
            <a:endParaRPr lang="it-IT" sz="1400" dirty="0"/>
          </a:p>
        </p:txBody>
      </p:sp>
      <p:sp>
        <p:nvSpPr>
          <p:cNvPr id="13315" name="CasellaDiTesto 3"/>
          <p:cNvSpPr txBox="1">
            <a:spLocks noChangeArrowheads="1"/>
          </p:cNvSpPr>
          <p:nvPr/>
        </p:nvSpPr>
        <p:spPr bwMode="auto">
          <a:xfrm>
            <a:off x="2500313" y="3214688"/>
            <a:ext cx="6286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600">
                <a:latin typeface="Century Schoolbook" pitchFamily="18" charset="0"/>
              </a:rPr>
              <a:t>15 Gennaio 2015 </a:t>
            </a:r>
          </a:p>
          <a:p>
            <a:pPr algn="ctr"/>
            <a:endParaRPr lang="it-IT" sz="1600">
              <a:latin typeface="Century Schoolbook" pitchFamily="18" charset="0"/>
            </a:endParaRPr>
          </a:p>
          <a:p>
            <a:pPr algn="ctr"/>
            <a:r>
              <a:rPr lang="it-IT" sz="1600">
                <a:latin typeface="Century Schoolbook" pitchFamily="18" charset="0"/>
              </a:rPr>
              <a:t>AULA MAGNA RETTORATO – PIAZZA UNIVERSITA’</a:t>
            </a:r>
          </a:p>
        </p:txBody>
      </p:sp>
      <p:pic>
        <p:nvPicPr>
          <p:cNvPr id="13316" name="Immagin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94225" y="458788"/>
            <a:ext cx="117951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compatLnSpc="1">
            <a:prstTxWarp prst="textNoShape">
              <a:avLst/>
            </a:prstTxWarp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fr-F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Scopo del Forum: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457200" indent="-457200" algn="just" fontAlgn="auto"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Creare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una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Comunità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Siciliana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dell</a:t>
            </a:r>
            <a:r>
              <a:rPr lang="ja-JP" altLang="en-US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en-US" altLang="ja-JP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Energia</a:t>
            </a:r>
            <a:r>
              <a:rPr lang="en-US" altLang="ja-JP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CSE</a:t>
            </a:r>
            <a:r>
              <a:rPr lang="en-US" altLang="ja-JP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);</a:t>
            </a:r>
          </a:p>
          <a:p>
            <a:pPr marL="457200" indent="-457200" algn="just" fontAlgn="auto"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Individuare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collocare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ordine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priorità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le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azioni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informazione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rivolte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alla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società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civile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marL="457200" indent="-457200" algn="just" fontAlgn="auto"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Avvicinare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cittadini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siciliani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al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processo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decisionale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marL="457200" indent="-457200" algn="just" fontAlgn="auto"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Aiutare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la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Regione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Sicilia e la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Commissione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Europea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realizzare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gli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obiettivi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in campo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energetico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marL="457200" indent="-457200" algn="just" fontAlgn="auto"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Creare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presupposti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per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una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transizione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diretta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verso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una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conoscenza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partecipativa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ed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efficiente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con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l’obiettivo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direalizzare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un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sistema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energetico</a:t>
            </a:r>
            <a:r>
              <a:rPr lang="en-US" altLang="fr-FR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 basso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tenore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carbonio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entro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il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2030.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077200" cy="1417638"/>
          </a:xfrm>
        </p:spPr>
        <p:txBody>
          <a:bodyPr wrap="square" numCol="1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fr-F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La CSE </a:t>
            </a:r>
            <a:r>
              <a:rPr lang="en-US" altLang="fr-FR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contribuirà</a:t>
            </a:r>
            <a:r>
              <a:rPr lang="en-US" altLang="fr-F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 </a:t>
            </a:r>
            <a:r>
              <a:rPr lang="en-US" altLang="fr-FR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determinare</a:t>
            </a:r>
            <a:r>
              <a:rPr lang="en-US" altLang="fr-F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un </a:t>
            </a:r>
            <a:r>
              <a:rPr lang="ja-JP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“</a:t>
            </a:r>
            <a:r>
              <a:rPr lang="en-US" altLang="ja-JP" sz="3600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Gruppo</a:t>
            </a:r>
            <a:r>
              <a:rPr lang="en-US" altLang="ja-JP" sz="3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3600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Direttivo</a:t>
            </a:r>
            <a:r>
              <a:rPr lang="ja-JP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”</a:t>
            </a:r>
            <a:r>
              <a:rPr lang="en-US" altLang="ja-JP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composto</a:t>
            </a:r>
            <a:r>
              <a:rPr lang="en-US" altLang="ja-JP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da:</a:t>
            </a:r>
            <a:endParaRPr lang="en-US" altLang="fr-FR" sz="36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938"/>
            <a:ext cx="7467600" cy="4052887"/>
          </a:xfrm>
        </p:spPr>
        <p:txBody>
          <a:bodyPr>
            <a:normAutofit/>
          </a:bodyPr>
          <a:lstStyle/>
          <a:p>
            <a:pPr marL="457200" indent="-457200" algn="just" fontAlgn="auto">
              <a:lnSpc>
                <a:spcPct val="12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Componenti</a:t>
            </a:r>
            <a:r>
              <a:rPr lang="en-US" alt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della</a:t>
            </a:r>
            <a:r>
              <a:rPr lang="en-US" alt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CSE</a:t>
            </a:r>
          </a:p>
          <a:p>
            <a:pPr marL="457200" indent="-457200" algn="just" fontAlgn="auto">
              <a:lnSpc>
                <a:spcPct val="12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Rappresentanti</a:t>
            </a:r>
            <a:r>
              <a:rPr lang="en-US" alt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delle</a:t>
            </a:r>
            <a:r>
              <a:rPr lang="en-US" alt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molteplici</a:t>
            </a:r>
            <a:r>
              <a:rPr lang="en-US" alt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parti</a:t>
            </a:r>
            <a:r>
              <a:rPr lang="en-US" alt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interessate</a:t>
            </a:r>
            <a:r>
              <a:rPr lang="en-US" alt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con </a:t>
            </a:r>
            <a:r>
              <a:rPr lang="en-US" altLang="fr-FR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il</a:t>
            </a:r>
            <a:r>
              <a:rPr lang="en-US" alt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compito</a:t>
            </a:r>
            <a:r>
              <a:rPr lang="en-US" alt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di:</a:t>
            </a:r>
          </a:p>
          <a:p>
            <a:pPr marL="457200" indent="-457200" algn="just" fontAlgn="auto">
              <a:lnSpc>
                <a:spcPct val="6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endParaRPr lang="en-US" altLang="fr-FR" sz="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188720" lvl="3" indent="-182880" algn="just" fontAlgn="auto">
              <a:lnSpc>
                <a:spcPct val="120000"/>
              </a:lnSpc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" pitchFamily="2" charset="2"/>
              <a:buChar char="§"/>
              <a:defRPr/>
            </a:pPr>
            <a:r>
              <a:rPr lang="en-US" altLang="fr-FR" sz="25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Promuovere</a:t>
            </a:r>
            <a:r>
              <a:rPr lang="en-US" altLang="fr-FR" sz="25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 </a:t>
            </a:r>
            <a:r>
              <a:rPr lang="en-US" altLang="fr-FR" sz="25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Indirizzare</a:t>
            </a:r>
            <a:r>
              <a:rPr lang="en-US" altLang="fr-FR" sz="25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5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il</a:t>
            </a:r>
            <a:r>
              <a:rPr lang="en-US" altLang="fr-FR" sz="25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Forum;</a:t>
            </a:r>
          </a:p>
          <a:p>
            <a:pPr marL="1188720" lvl="3" indent="-182880" algn="just" fontAlgn="auto">
              <a:lnSpc>
                <a:spcPct val="120000"/>
              </a:lnSpc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" pitchFamily="2" charset="2"/>
              <a:buChar char="§"/>
              <a:defRPr/>
            </a:pPr>
            <a:r>
              <a:rPr lang="en-US" altLang="fr-FR" sz="25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Sviluppare</a:t>
            </a:r>
            <a:r>
              <a:rPr lang="en-US" altLang="fr-FR" sz="25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 </a:t>
            </a:r>
            <a:r>
              <a:rPr lang="en-US" altLang="fr-FR" sz="25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Potenziare</a:t>
            </a:r>
            <a:r>
              <a:rPr lang="en-US" altLang="fr-FR" sz="25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la  CSE.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25" y="142875"/>
            <a:ext cx="7467600" cy="1857375"/>
          </a:xfrm>
        </p:spPr>
        <p:txBody>
          <a:bodyPr wrap="square" numCol="1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fr-F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Il </a:t>
            </a:r>
            <a:r>
              <a:rPr lang="en-US" altLang="fr-FR" sz="3200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Gruppo</a:t>
            </a:r>
            <a:r>
              <a:rPr lang="en-US" altLang="fr-FR" sz="32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3200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Direttivo</a:t>
            </a:r>
            <a:r>
              <a:rPr lang="en-US" altLang="fr-FR" sz="32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riunirà</a:t>
            </a:r>
            <a:r>
              <a:rPr lang="en-US" altLang="fr-F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le </a:t>
            </a:r>
            <a:r>
              <a:rPr lang="en-US" altLang="fr-FR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organizzazioni</a:t>
            </a:r>
            <a:r>
              <a:rPr lang="en-US" altLang="fr-F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fortemente</a:t>
            </a:r>
            <a:r>
              <a:rPr lang="en-US" altLang="fr-F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impegnate</a:t>
            </a:r>
            <a:r>
              <a:rPr lang="en-US" altLang="fr-F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 </a:t>
            </a:r>
            <a:r>
              <a:rPr lang="en-US" altLang="fr-FR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rappresentative</a:t>
            </a:r>
            <a:r>
              <a:rPr lang="en-US" altLang="fr-F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fr-FR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tra</a:t>
            </a:r>
            <a:r>
              <a:rPr lang="en-US" altLang="fr-F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cui: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2368550"/>
            <a:ext cx="7612063" cy="3884613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 </a:t>
            </a:r>
            <a:r>
              <a:rPr lang="en-US" altLang="fr-FR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Organizzazioni</a:t>
            </a: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Imprenditoriali</a:t>
            </a: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altLang="fr-FR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Patto</a:t>
            </a:r>
            <a:r>
              <a:rPr lang="en-US" altLang="fr-FR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delle</a:t>
            </a:r>
            <a:r>
              <a:rPr lang="en-US" altLang="fr-FR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Imprese</a:t>
            </a: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);</a:t>
            </a:r>
          </a:p>
          <a:p>
            <a:pPr marL="274320" indent="-274320"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 </a:t>
            </a:r>
            <a:r>
              <a:rPr lang="en-US" altLang="fr-FR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Organizzazioni</a:t>
            </a: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Sindacali</a:t>
            </a: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marL="274320" indent="-274320"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 </a:t>
            </a:r>
            <a:r>
              <a:rPr lang="en-US" altLang="fr-FR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Organizzazioni</a:t>
            </a: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che</a:t>
            </a: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operano</a:t>
            </a: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nel</a:t>
            </a: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settore</a:t>
            </a: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della</a:t>
            </a: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difesa</a:t>
            </a: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dell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en-US" altLang="ja-JP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Ambiente</a:t>
            </a:r>
            <a:r>
              <a:rPr lang="en-US" altLang="ja-JP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marL="274320" indent="-274320"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 </a:t>
            </a:r>
            <a:r>
              <a:rPr lang="en-US" altLang="fr-FR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Organizzazioni</a:t>
            </a: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Religiose</a:t>
            </a: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interessate</a:t>
            </a: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allo</a:t>
            </a: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sviluppo</a:t>
            </a: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sostenibile</a:t>
            </a:r>
            <a:r>
              <a:rPr lang="en-US" alt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en-US" altLang="fr-FR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Patto</a:t>
            </a:r>
            <a:r>
              <a:rPr lang="en-US" altLang="fr-FR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delle</a:t>
            </a:r>
            <a:r>
              <a:rPr lang="en-US" altLang="fr-FR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Parrocchie</a:t>
            </a:r>
            <a:r>
              <a:rPr lang="en-US" altLang="fr-F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79375"/>
            <a:ext cx="8277225" cy="1417638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Metodi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lavoro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7 </a:t>
            </a:r>
            <a:r>
              <a:rPr lang="en-US" altLang="fr-FR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Strumenti</a:t>
            </a:r>
            <a:r>
              <a:rPr lang="en-US" altLang="fr-F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per </a:t>
            </a:r>
            <a:r>
              <a:rPr lang="en-US" altLang="fr-FR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l’azione</a:t>
            </a:r>
            <a:endParaRPr lang="en-US" altLang="fr-FR" sz="20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457200" indent="-457200" algn="just" fontAlgn="auto">
              <a:lnSpc>
                <a:spcPct val="9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Animazione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forze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sociali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della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società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civile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organizzate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Comuni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nelle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Strutture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Sostegno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in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appoggio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al </a:t>
            </a:r>
            <a:r>
              <a:rPr lang="en-US" altLang="fr-FR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Patto</a:t>
            </a:r>
            <a:r>
              <a:rPr lang="en-US" altLang="fr-FR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dei</a:t>
            </a:r>
            <a:r>
              <a:rPr lang="en-US" altLang="fr-FR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Sindaci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marL="457200" indent="-457200" algn="just" fontAlgn="auto">
              <a:lnSpc>
                <a:spcPct val="9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Realizzazione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incontri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sistematici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con I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Rappresentanti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della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classe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politica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della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Società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Civile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coordinati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da “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Esperti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chiara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fama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” in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questioni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energetiche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marL="457200" indent="-457200" algn="just" fontAlgn="auto">
              <a:lnSpc>
                <a:spcPct val="9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Partecipazione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eventi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della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società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civile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dedicati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questioni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energetiche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specifiche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marL="457200" indent="-457200" algn="just" fontAlgn="auto">
              <a:lnSpc>
                <a:spcPct val="9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Implementazione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sviluppo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contatti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con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organizzazioni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altri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Forum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condividano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temi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energetici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strategici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per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il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territorio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marL="457200" indent="-45720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en-US" altLang="fr-FR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600" b="1" dirty="0" err="1"/>
              <a:t>Metodi</a:t>
            </a:r>
            <a:r>
              <a:rPr lang="en-US" sz="4600" b="1" dirty="0"/>
              <a:t> di </a:t>
            </a:r>
            <a:r>
              <a:rPr lang="en-US" sz="4600" b="1" dirty="0" err="1"/>
              <a:t>lavoro</a:t>
            </a:r>
            <a:r>
              <a:rPr lang="en-US" sz="4600" b="1" dirty="0"/>
              <a:t/>
            </a:r>
            <a:br>
              <a:rPr lang="en-US" sz="4600" b="1" dirty="0"/>
            </a:br>
            <a:r>
              <a:rPr lang="en-US" sz="3100" b="1" dirty="0" err="1"/>
              <a:t>Strumenti</a:t>
            </a:r>
            <a:r>
              <a:rPr lang="en-US" sz="3100" b="1" dirty="0"/>
              <a:t> </a:t>
            </a:r>
            <a:r>
              <a:rPr lang="en-US" sz="2200" b="1" dirty="0" smtClean="0"/>
              <a:t>PER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L’azione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457200" indent="-457200" algn="just" fontAlgn="auto">
              <a:spcAft>
                <a:spcPts val="0"/>
              </a:spcAft>
              <a:buFont typeface="Book Antiqua" pitchFamily="18" charset="0"/>
              <a:buAutoNum type="arabicPeriod" startAt="5"/>
              <a:defRPr/>
            </a:pP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Costituzione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task-force o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gruppi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lavoro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volontari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specifiche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tematiche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energetiche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marL="457200" indent="-457200" algn="just" fontAlgn="auto">
              <a:spcAft>
                <a:spcPts val="0"/>
              </a:spcAft>
              <a:buFont typeface="Book Antiqua" pitchFamily="18" charset="0"/>
              <a:buAutoNum type="arabicPeriod" startAt="5"/>
              <a:defRPr/>
            </a:pP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Elaborazione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relazioni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informative e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redazione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altri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documenti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temi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specifici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interesse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per lo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sviluppo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del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territorio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marL="457200" indent="-457200" algn="just" fontAlgn="auto">
              <a:spcAft>
                <a:spcPts val="0"/>
              </a:spcAft>
              <a:buFont typeface="Book Antiqua" pitchFamily="18" charset="0"/>
              <a:buAutoNum type="arabicPeriod" startAt="5"/>
              <a:defRPr/>
            </a:pP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Generazione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sinergie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operative con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gli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Esperti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chiara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fama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in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materia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energetica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Principali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obiettivi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condividere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1643063"/>
            <a:ext cx="7612063" cy="4610100"/>
          </a:xfrm>
        </p:spPr>
        <p:txBody>
          <a:bodyPr>
            <a:normAutofit lnSpcReduction="10000"/>
          </a:bodyPr>
          <a:lstStyle/>
          <a:p>
            <a:pPr marL="274320" indent="-274320" algn="just" fontAlgn="auto">
              <a:lnSpc>
                <a:spcPct val="14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Riduzione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Emissioni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Gas a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Effetto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Serra;</a:t>
            </a:r>
          </a:p>
          <a:p>
            <a:pPr marL="274320" indent="-274320" algn="just" fontAlgn="auto">
              <a:lnSpc>
                <a:spcPct val="14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Sviluppo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Energie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produzione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Fonte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Rinnovabile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nel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settore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civile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industriale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terziario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marL="274320" indent="-274320" algn="just" fontAlgn="auto">
              <a:lnSpc>
                <a:spcPct val="14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Risparmio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Energetico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consumi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intelligenti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nell’u.f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.;</a:t>
            </a:r>
          </a:p>
          <a:p>
            <a:pPr marL="274320" indent="-274320" algn="just" fontAlgn="auto">
              <a:lnSpc>
                <a:spcPct val="14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Promozione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una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Nuova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Mobilità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riduca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drasticamente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l’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utilizzo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dei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combustibili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fossili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creando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l’infrastruttura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tecnica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supporto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.</a:t>
            </a:r>
            <a:endParaRPr lang="en-US" altLang="fr-FR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IMPEGNI ASSUNTI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457200" indent="-457200" algn="just" fontAlgn="auto"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Entro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il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2030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il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livello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emissioni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gas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serra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dell</a:t>
            </a:r>
            <a:r>
              <a:rPr lang="ja-JP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Unione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dovranno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essere</a:t>
            </a:r>
            <a:r>
              <a:rPr lang="en-US" altLang="ja-JP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ridotte</a:t>
            </a:r>
            <a:r>
              <a:rPr lang="en-US" altLang="ja-JP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del 40%;</a:t>
            </a:r>
          </a:p>
          <a:p>
            <a:pPr marL="457200" indent="-457200" algn="just" fontAlgn="auto"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Entro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il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2050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la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riduzione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dovrebbe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essere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compresa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tra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l</a:t>
            </a:r>
            <a:r>
              <a:rPr lang="ja-JP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80% e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il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95%;</a:t>
            </a:r>
          </a:p>
          <a:p>
            <a:pPr marL="457200" indent="-457200" algn="just" fontAlgn="auto"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Limitazione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riscaldamento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globale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con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incremento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della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temperatura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MINORE di 2 °C;</a:t>
            </a:r>
          </a:p>
          <a:p>
            <a:pPr marL="457200" indent="-457200" algn="just" fontAlgn="auto"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Incremento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dell’utilizzo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energie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rinnovabili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(RES)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raggiungerebbero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entro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il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2020,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una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quota del 20% (con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obiettivi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specifici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per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ogni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Stato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Membro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).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Nel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2010 la quota, in UE, era del 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12,7%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compatLnSpc="1">
            <a:prstTxWarp prst="textNoShape">
              <a:avLst/>
            </a:prstTxWarp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principali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strumenti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disposizione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Le 9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Direttive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Europee</a:t>
            </a:r>
            <a:endParaRPr lang="en-US" altLang="fr-FR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10000"/>
          </a:bodyPr>
          <a:lstStyle/>
          <a:p>
            <a:pPr marL="457200" indent="-457200" algn="just" fontAlgn="auto">
              <a:lnSpc>
                <a:spcPct val="8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Promozione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dell</a:t>
            </a:r>
            <a:r>
              <a:rPr lang="ja-JP" altLang="en-US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en-US" altLang="ja-JP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utilizzo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dell</a:t>
            </a:r>
            <a:r>
              <a:rPr lang="ja-JP" altLang="en-US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en-US" altLang="ja-JP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energia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elettrica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, </a:t>
            </a:r>
            <a:r>
              <a:rPr lang="en-US" altLang="ja-JP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termica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e </a:t>
            </a:r>
            <a:r>
              <a:rPr lang="en-US" altLang="ja-JP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frigorigena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prodotta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 </a:t>
            </a:r>
            <a:r>
              <a:rPr lang="en-US" altLang="ja-JP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partire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da </a:t>
            </a:r>
            <a:r>
              <a:rPr lang="en-US" altLang="ja-JP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fonti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rinnovabili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marL="1028700" lvl="3" indent="0" algn="just" fontAlgn="auto">
              <a:lnSpc>
                <a:spcPct val="80000"/>
              </a:lnSpc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 pitchFamily="18" charset="2"/>
              <a:buNone/>
              <a:defRPr/>
            </a:pPr>
            <a:r>
              <a:rPr lang="en-US" altLang="fr-FR" sz="1700" i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Direttiva</a:t>
            </a:r>
            <a:r>
              <a:rPr lang="en-US" altLang="fr-FR" sz="1700" i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2009/28/CE</a:t>
            </a:r>
          </a:p>
          <a:p>
            <a:pPr marL="1028700" lvl="3" indent="0" algn="just" fontAlgn="auto">
              <a:lnSpc>
                <a:spcPct val="80000"/>
              </a:lnSpc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 pitchFamily="18" charset="2"/>
              <a:buNone/>
              <a:defRPr/>
            </a:pPr>
            <a:endParaRPr lang="en-US" altLang="fr-FR" sz="1700" i="1" u="sng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indent="-457200" algn="just" fontAlgn="auto">
              <a:lnSpc>
                <a:spcPct val="8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Innalzamento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della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qualità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vettori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energetici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riduzione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del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tenore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carbonio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in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tutto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il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ciclo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vita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combustibili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marL="1028700" lvl="3" indent="0" algn="just" fontAlgn="auto">
              <a:lnSpc>
                <a:spcPct val="80000"/>
              </a:lnSpc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 pitchFamily="18" charset="2"/>
              <a:buNone/>
              <a:defRPr/>
            </a:pPr>
            <a:r>
              <a:rPr lang="en-US" altLang="fr-FR" sz="1700" i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Direttiva</a:t>
            </a:r>
            <a:r>
              <a:rPr lang="en-US" altLang="fr-FR" sz="1700" i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2009/30/CE</a:t>
            </a:r>
          </a:p>
          <a:p>
            <a:pPr marL="1028700" lvl="3" indent="0" algn="just" fontAlgn="auto">
              <a:lnSpc>
                <a:spcPct val="80000"/>
              </a:lnSpc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 pitchFamily="18" charset="2"/>
              <a:buNone/>
              <a:defRPr/>
            </a:pPr>
            <a:endParaRPr lang="en-US" altLang="fr-FR" sz="1700" i="1" u="sng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indent="-457200" algn="just" fontAlgn="auto">
              <a:lnSpc>
                <a:spcPct val="8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Promozione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processi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innovativi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connessi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con la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cattura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 lo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stoccaggio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del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Carbonio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CCS;</a:t>
            </a:r>
          </a:p>
          <a:p>
            <a:pPr marL="1028700" lvl="3" indent="0" algn="just" fontAlgn="auto">
              <a:lnSpc>
                <a:spcPct val="80000"/>
              </a:lnSpc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 pitchFamily="18" charset="2"/>
              <a:buNone/>
              <a:defRPr/>
            </a:pPr>
            <a:r>
              <a:rPr lang="en-US" altLang="fr-FR" sz="1700" i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Direttiva</a:t>
            </a:r>
            <a:r>
              <a:rPr lang="en-US" altLang="fr-FR" sz="1700" i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2009/31/CE</a:t>
            </a:r>
          </a:p>
          <a:p>
            <a:pPr marL="1028700" lvl="3" indent="0" algn="just" fontAlgn="auto">
              <a:lnSpc>
                <a:spcPct val="80000"/>
              </a:lnSpc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 pitchFamily="18" charset="2"/>
              <a:buNone/>
              <a:defRPr/>
            </a:pPr>
            <a:endParaRPr lang="en-US" altLang="fr-FR" sz="1700" i="1" u="sng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028700" lvl="3" indent="0" algn="just" fontAlgn="auto">
              <a:lnSpc>
                <a:spcPct val="80000"/>
              </a:lnSpc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 pitchFamily="18" charset="2"/>
              <a:buNone/>
              <a:defRPr/>
            </a:pPr>
            <a:endParaRPr lang="en-US" altLang="fr-FR" sz="1700" i="1" u="sng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indent="-457200" algn="just" fontAlgn="auto">
              <a:lnSpc>
                <a:spcPct val="8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Decisione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sulla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condivisione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degli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sforzi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individui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gli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obiettivi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per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ciascuno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Stato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dell’Unione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1028700" lvl="3" indent="0" algn="just" fontAlgn="auto">
              <a:lnSpc>
                <a:spcPct val="80000"/>
              </a:lnSpc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 pitchFamily="18" charset="2"/>
              <a:buNone/>
              <a:defRPr/>
            </a:pPr>
            <a:r>
              <a:rPr lang="en-US" altLang="fr-FR" sz="1700" i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Decisione</a:t>
            </a:r>
            <a:r>
              <a:rPr lang="en-US" altLang="fr-FR" sz="1700" i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406/2009/CE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fr-F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 9 </a:t>
            </a:r>
            <a:r>
              <a:rPr lang="en-US" altLang="fr-FR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Direttive</a:t>
            </a:r>
            <a:r>
              <a:rPr lang="en-US" altLang="fr-F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Europee</a:t>
            </a:r>
            <a:r>
              <a:rPr lang="en-US" altLang="fr-F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 dirty="0" smtClean="0"/>
              <a:t>:</a:t>
            </a:r>
            <a:r>
              <a:rPr lang="en-US" sz="4600" b="1" dirty="0" smtClean="0"/>
              <a:t/>
            </a:r>
            <a:br>
              <a:rPr lang="en-US" sz="4600" b="1" dirty="0" smtClean="0"/>
            </a:br>
            <a:endParaRPr lang="en-US" sz="4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908050"/>
            <a:ext cx="7612063" cy="6113463"/>
          </a:xfrm>
        </p:spPr>
        <p:txBody>
          <a:bodyPr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Book Antiqua" pitchFamily="18" charset="0"/>
              <a:buAutoNum type="arabicPeriod" startAt="5"/>
              <a:defRPr/>
            </a:pP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Progettazione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altamente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ecocompatibile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prodotti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processi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connessi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concettualmente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all’uso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intensivo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dell</a:t>
            </a:r>
            <a:r>
              <a:rPr lang="ja-JP" altLang="en-US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en-US" altLang="ja-JP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energia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(e relative </a:t>
            </a:r>
            <a:r>
              <a:rPr lang="en-US" altLang="ja-JP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norme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armonizzate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);</a:t>
            </a:r>
          </a:p>
          <a:p>
            <a:pPr marL="1028700" lvl="3" indent="0" algn="just" fontAlgn="auto"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 pitchFamily="18" charset="2"/>
              <a:buNone/>
              <a:defRPr/>
            </a:pPr>
            <a:r>
              <a:rPr lang="en-US" altLang="fr-FR" sz="1600" i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Direttiva</a:t>
            </a:r>
            <a:r>
              <a:rPr lang="en-US" altLang="fr-FR" sz="1600" i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2009/125/CE</a:t>
            </a:r>
          </a:p>
          <a:p>
            <a:pPr marL="1028700" lvl="3" indent="0" algn="just" fontAlgn="auto"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 pitchFamily="18" charset="2"/>
              <a:buNone/>
              <a:defRPr/>
            </a:pPr>
            <a:endParaRPr lang="en-US" altLang="fr-FR" sz="1600" i="1" u="sng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indent="-457200" algn="just" fontAlgn="auto">
              <a:spcAft>
                <a:spcPts val="0"/>
              </a:spcAft>
              <a:buFont typeface="Book Antiqua" pitchFamily="18" charset="0"/>
              <a:buAutoNum type="arabicPeriod" startAt="5"/>
              <a:defRPr/>
            </a:pP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La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Mobilità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promozione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del powertrain in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veicoli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decarbonizzati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 a basso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consumo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nel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trasporto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stradale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etichettatura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degli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pneumatici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in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relazione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al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consumo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del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combustibile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classificazione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degli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pneumatici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per l</a:t>
            </a:r>
            <a:r>
              <a:rPr lang="ja-JP" altLang="en-US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en-US" altLang="ja-JP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aderenza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sul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bagnato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 la </a:t>
            </a:r>
            <a:r>
              <a:rPr lang="en-US" altLang="ja-JP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resistenza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al </a:t>
            </a:r>
            <a:r>
              <a:rPr lang="en-US" altLang="ja-JP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rotolamento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 </a:t>
            </a:r>
            <a:r>
              <a:rPr lang="en-US" altLang="ja-JP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pneumatici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ja-JP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classe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C</a:t>
            </a:r>
            <a:r>
              <a:rPr lang="en-US" altLang="ja-JP" sz="2200" b="1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marL="1028700" lvl="3" indent="0" algn="just" fontAlgn="auto"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 pitchFamily="18" charset="2"/>
              <a:buNone/>
              <a:defRPr/>
            </a:pPr>
            <a:r>
              <a:rPr lang="en-US" altLang="fr-FR" sz="1600" i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Direttiva</a:t>
            </a:r>
            <a:r>
              <a:rPr lang="en-US" altLang="fr-FR" sz="1600" i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2009/33/CE; </a:t>
            </a:r>
            <a:r>
              <a:rPr lang="en-US" altLang="fr-FR" sz="1600" i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Regolamento</a:t>
            </a:r>
            <a:r>
              <a:rPr lang="en-US" altLang="fr-FR" sz="1600" i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(CE) n.1222/2009; </a:t>
            </a:r>
            <a:r>
              <a:rPr lang="en-US" altLang="fr-FR" sz="1600" i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Regolamento</a:t>
            </a:r>
            <a:r>
              <a:rPr lang="en-US" altLang="fr-FR" sz="1600" i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(CE) n.1235/2009; </a:t>
            </a:r>
            <a:r>
              <a:rPr lang="en-US" altLang="fr-FR" sz="1600" i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Regolamento</a:t>
            </a:r>
            <a:r>
              <a:rPr lang="en-US" altLang="fr-FR" sz="1600" i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(CE) n.228/2011 </a:t>
            </a:r>
          </a:p>
          <a:p>
            <a:pPr marL="457200" indent="-457200" algn="just" fontAlgn="auto">
              <a:spcAft>
                <a:spcPts val="0"/>
              </a:spcAft>
              <a:buFont typeface="Book Antiqua" pitchFamily="18" charset="0"/>
              <a:buAutoNum type="arabicPeriod" startAt="5"/>
              <a:defRPr/>
            </a:pPr>
            <a:endParaRPr lang="en-US" altLang="fr-FR" sz="1600" b="1" i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fr-F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 9 </a:t>
            </a:r>
            <a:r>
              <a:rPr lang="en-US" altLang="fr-FR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Direttive</a:t>
            </a:r>
            <a:r>
              <a:rPr lang="en-US" altLang="fr-F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Europee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457200" indent="-457200" algn="just" fontAlgn="auto">
              <a:spcAft>
                <a:spcPts val="0"/>
              </a:spcAft>
              <a:buFont typeface="Book Antiqua" pitchFamily="18" charset="0"/>
              <a:buAutoNum type="arabicPeriod" startAt="8"/>
              <a:defRPr/>
            </a:pPr>
            <a:endParaRPr lang="en-US" altLang="fr-FR" sz="22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indent="-45720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altLang="fr-FR" sz="1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r>
              <a:rPr lang="en-US" altLang="fr-FR" sz="1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Prestazione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Energetica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degli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Edifici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nell</a:t>
            </a:r>
            <a:r>
              <a:rPr lang="ja-JP" altLang="en-US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en-US" altLang="ja-JP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Edilizia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Pubblica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 </a:t>
            </a:r>
            <a:r>
              <a:rPr lang="en-US" altLang="ja-JP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Privata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1371600" lvl="3" indent="-342900" algn="just" fontAlgn="auto"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"/>
              <a:buNone/>
              <a:defRPr/>
            </a:pPr>
            <a:r>
              <a:rPr lang="en-US" altLang="fr-FR" sz="1600" b="1" i="1" u="sng" dirty="0" err="1" smtClean="0"/>
              <a:t>Direttiva</a:t>
            </a:r>
            <a:r>
              <a:rPr lang="en-US" altLang="fr-FR" sz="1600" b="1" i="1" u="sng" dirty="0" smtClean="0"/>
              <a:t> 2010/31/CE</a:t>
            </a:r>
          </a:p>
          <a:p>
            <a:pPr marL="457200" indent="-457200" algn="just" fontAlgn="auto">
              <a:spcAft>
                <a:spcPts val="0"/>
              </a:spcAft>
              <a:buFont typeface="Book Antiqua" pitchFamily="18" charset="0"/>
              <a:buAutoNum type="arabicPeriod" startAt="8"/>
              <a:defRPr/>
            </a:pPr>
            <a:endParaRPr lang="en-US" altLang="fr-FR" sz="22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indent="-457200" algn="just" fontAlgn="auto">
              <a:spcAft>
                <a:spcPts val="0"/>
              </a:spcAft>
              <a:buFont typeface="Book Antiqua" pitchFamily="18" charset="0"/>
              <a:buAutoNum type="arabicPeriod" startAt="8"/>
              <a:defRPr/>
            </a:pP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Certificazione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prodotti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processi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connessi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con l</a:t>
            </a:r>
            <a:r>
              <a:rPr lang="ja-JP" altLang="en-US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it-IT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uso intensivo dell’</a:t>
            </a:r>
            <a:r>
              <a:rPr lang="en-US" altLang="ja-JP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energia</a:t>
            </a:r>
            <a:r>
              <a:rPr lang="en-US" altLang="ja-JP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marL="1028700" lvl="3" indent="0" algn="just" fontAlgn="auto"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 pitchFamily="18" charset="2"/>
              <a:buNone/>
              <a:defRPr/>
            </a:pPr>
            <a:r>
              <a:rPr lang="en-US" altLang="fr-FR" sz="1600" b="1" i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Direttiva</a:t>
            </a:r>
            <a:r>
              <a:rPr lang="en-US" altLang="fr-FR" sz="1600" b="1" i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2010/30/CE</a:t>
            </a:r>
          </a:p>
          <a:p>
            <a:pPr marL="1028700" lvl="3" indent="0" algn="just" fontAlgn="auto"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 pitchFamily="18" charset="2"/>
              <a:buNone/>
              <a:defRPr/>
            </a:pPr>
            <a:endParaRPr lang="en-US" altLang="fr-FR" sz="1600" b="1" i="1" u="sng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indent="-457200" algn="just" fontAlgn="auto">
              <a:spcAft>
                <a:spcPts val="0"/>
              </a:spcAft>
              <a:buFont typeface="Book Antiqua" pitchFamily="18" charset="0"/>
              <a:buAutoNum type="arabicPeriod" startAt="8"/>
              <a:defRPr/>
            </a:pP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Efficienza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Energetica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modalità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azione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richiesta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agli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Stati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Membri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1028700" lvl="3" indent="0" algn="just" fontAlgn="auto"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 pitchFamily="18" charset="2"/>
              <a:buNone/>
              <a:defRPr/>
            </a:pPr>
            <a:r>
              <a:rPr lang="en-US" altLang="fr-FR" sz="1600" b="1" i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Direttiva</a:t>
            </a:r>
            <a:r>
              <a:rPr lang="en-US" altLang="fr-FR" sz="1600" b="1" i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2012/27/UE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2261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b="1" u="sng" dirty="0" err="1" smtClean="0"/>
              <a:t>outline</a:t>
            </a:r>
            <a:r>
              <a:rPr lang="it-IT" b="1" u="sng" dirty="0" smtClean="0"/>
              <a:t>: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-</a:t>
            </a:r>
            <a:r>
              <a:rPr lang="it-IT" sz="2700" dirty="0" err="1" smtClean="0"/>
              <a:t>governance</a:t>
            </a:r>
            <a:r>
              <a:rPr lang="it-IT" sz="2700" dirty="0" smtClean="0"/>
              <a:t> della SER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-proposta del forum</a:t>
            </a:r>
            <a:br>
              <a:rPr lang="it-IT" dirty="0" smtClean="0"/>
            </a:br>
            <a:r>
              <a:rPr lang="it-IT" dirty="0" smtClean="0"/>
              <a:t>-</a:t>
            </a:r>
            <a:r>
              <a:rPr lang="it-IT" sz="2200" dirty="0" smtClean="0"/>
              <a:t>gruppo direttivo:</a:t>
            </a:r>
            <a:br>
              <a:rPr lang="it-IT" sz="2200" dirty="0" smtClean="0"/>
            </a:br>
            <a:r>
              <a:rPr lang="it-IT" sz="2200" dirty="0" smtClean="0"/>
              <a:t>funzioni e rappresentanti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-</a:t>
            </a:r>
            <a:r>
              <a:rPr lang="it-IT" sz="2200" dirty="0" smtClean="0"/>
              <a:t>metodi di lavoro: 7 strumenti</a:t>
            </a:r>
            <a:br>
              <a:rPr lang="it-IT" sz="2200" dirty="0" smtClean="0"/>
            </a:br>
            <a:r>
              <a:rPr lang="it-IT" sz="2200" dirty="0" smtClean="0"/>
              <a:t>per l’azione</a:t>
            </a:r>
            <a:br>
              <a:rPr lang="it-IT" sz="2200" dirty="0" smtClean="0"/>
            </a:br>
            <a:r>
              <a:rPr lang="it-IT" sz="2200" dirty="0" smtClean="0"/>
              <a:t>-</a:t>
            </a:r>
            <a:r>
              <a:rPr lang="it-IT" sz="2700" dirty="0" smtClean="0"/>
              <a:t>obiettivi da raggiungere</a:t>
            </a:r>
            <a:br>
              <a:rPr lang="it-IT" sz="2700" dirty="0" smtClean="0"/>
            </a:br>
            <a:r>
              <a:rPr lang="it-IT" sz="2700" dirty="0" smtClean="0"/>
              <a:t>a fronte impegni europei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-9 principali direttive</a:t>
            </a:r>
            <a:br>
              <a:rPr lang="it-IT" dirty="0" smtClean="0"/>
            </a:br>
            <a:r>
              <a:rPr lang="it-IT" dirty="0" smtClean="0"/>
              <a:t>-contestualizzazione </a:t>
            </a:r>
            <a:br>
              <a:rPr lang="it-IT" dirty="0" smtClean="0"/>
            </a:br>
            <a:r>
              <a:rPr lang="it-IT" dirty="0" smtClean="0"/>
              <a:t>-</a:t>
            </a:r>
            <a:r>
              <a:rPr lang="it-IT" sz="2200" dirty="0" smtClean="0"/>
              <a:t>suggerimenti per la politica</a:t>
            </a:r>
            <a:br>
              <a:rPr lang="it-IT" sz="2200" dirty="0" smtClean="0"/>
            </a:br>
            <a:r>
              <a:rPr lang="it-IT" sz="2200" dirty="0" smtClean="0"/>
              <a:t>-</a:t>
            </a:r>
            <a:r>
              <a:rPr lang="it-IT" dirty="0" err="1" smtClean="0"/>
              <a:t>opportunita’</a:t>
            </a:r>
            <a:r>
              <a:rPr lang="it-IT" dirty="0" smtClean="0"/>
              <a:t> tecniche</a:t>
            </a:r>
            <a:br>
              <a:rPr lang="it-IT" dirty="0" smtClean="0"/>
            </a:br>
            <a:r>
              <a:rPr lang="it-IT" dirty="0" smtClean="0"/>
              <a:t>economiche e sociali</a:t>
            </a:r>
            <a:br>
              <a:rPr lang="it-IT" dirty="0" smtClean="0"/>
            </a:br>
            <a:r>
              <a:rPr lang="it-IT" dirty="0" smtClean="0"/>
              <a:t>nei 3 settori.</a:t>
            </a:r>
            <a:endParaRPr lang="it-IT" dirty="0"/>
          </a:p>
        </p:txBody>
      </p:sp>
      <p:pic>
        <p:nvPicPr>
          <p:cNvPr id="14338" name="Segnaposto contenuto 3" descr="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580063" y="620713"/>
            <a:ext cx="3136900" cy="50403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compatLnSpc="1">
            <a:prstTxWarp prst="textNoShape">
              <a:avLst/>
            </a:prstTxWarp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Diverse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sono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le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capacità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Regioni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Europee</a:t>
            </a:r>
            <a: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fr-FR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fr-FR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fr-FR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altLang="fr-FR" sz="20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467600" cy="5056187"/>
          </a:xfrm>
        </p:spPr>
        <p:txBody>
          <a:bodyPr>
            <a:normAutofit fontScale="92500" lnSpcReduction="10000"/>
          </a:bodyPr>
          <a:lstStyle/>
          <a:p>
            <a:pPr marL="0" indent="0" algn="just" fontAlgn="auto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fr-F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 </a:t>
            </a:r>
            <a:r>
              <a:rPr lang="en-US" altLang="fr-FR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Regioni</a:t>
            </a:r>
            <a:r>
              <a:rPr lang="en-US" altLang="fr-F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Europee</a:t>
            </a:r>
            <a:r>
              <a:rPr lang="en-US" altLang="fr-F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presentano</a:t>
            </a:r>
            <a:r>
              <a:rPr lang="en-US" altLang="fr-F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situazioni</a:t>
            </a:r>
            <a:r>
              <a:rPr lang="en-US" altLang="fr-F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fortemente</a:t>
            </a:r>
            <a:r>
              <a:rPr lang="en-US" altLang="fr-F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divergenti</a:t>
            </a:r>
            <a:r>
              <a:rPr lang="en-US" altLang="fr-F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* in termini di:</a:t>
            </a:r>
          </a:p>
          <a:p>
            <a:pPr marL="0" indent="0" algn="just" fontAlgn="auto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endParaRPr lang="en-US" altLang="fr-FR" sz="20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fontAlgn="auto">
              <a:lnSpc>
                <a:spcPct val="8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Ricchezza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relative</a:t>
            </a:r>
          </a:p>
          <a:p>
            <a:pPr marL="0" indent="0" algn="just" fontAlgn="auto">
              <a:lnSpc>
                <a:spcPct val="8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endParaRPr lang="en-US" altLang="fr-FR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fontAlgn="auto">
              <a:lnSpc>
                <a:spcPct val="8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Struttura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industriale</a:t>
            </a:r>
            <a:endParaRPr lang="en-US" altLang="fr-FR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fontAlgn="auto">
              <a:lnSpc>
                <a:spcPct val="8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endParaRPr lang="en-US" altLang="fr-FR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fontAlgn="auto">
              <a:lnSpc>
                <a:spcPct val="8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Mix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Energetico</a:t>
            </a:r>
            <a:endParaRPr lang="en-US" altLang="fr-FR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fontAlgn="auto">
              <a:lnSpc>
                <a:spcPct val="8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endParaRPr lang="en-US" altLang="fr-FR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fontAlgn="auto">
              <a:lnSpc>
                <a:spcPct val="8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Patrimonio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immobiliare</a:t>
            </a:r>
            <a:endParaRPr lang="en-US" altLang="fr-FR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fontAlgn="auto">
              <a:lnSpc>
                <a:spcPct val="8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endParaRPr lang="en-US" altLang="fr-FR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fontAlgn="auto">
              <a:lnSpc>
                <a:spcPct val="8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Consumo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carbonio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impegno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energia</a:t>
            </a:r>
            <a:endParaRPr lang="en-US" altLang="fr-FR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fontAlgn="auto">
              <a:lnSpc>
                <a:spcPct val="8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endParaRPr lang="en-US" altLang="fr-FR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fontAlgn="auto">
              <a:lnSpc>
                <a:spcPct val="8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Risorse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Rinnovabili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sfruttabili</a:t>
            </a:r>
            <a:endParaRPr lang="en-US" altLang="fr-FR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fontAlgn="auto">
              <a:lnSpc>
                <a:spcPct val="8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endParaRPr lang="en-US" altLang="fr-FR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fontAlgn="auto">
              <a:lnSpc>
                <a:spcPct val="8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Struttura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Sociale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0" indent="0" algn="just" fontAlgn="auto">
              <a:lnSpc>
                <a:spcPct val="80000"/>
              </a:lnSpc>
              <a:spcAft>
                <a:spcPts val="0"/>
              </a:spcAft>
              <a:buFont typeface="Book Antiqua" pitchFamily="18" charset="0"/>
              <a:buAutoNum type="arabicPeriod"/>
              <a:defRPr/>
            </a:pPr>
            <a:endParaRPr lang="en-US" altLang="fr-FR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altLang="fr-FR" sz="17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* </a:t>
            </a:r>
            <a:r>
              <a:rPr lang="en-US" altLang="fr-FR" sz="17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il</a:t>
            </a:r>
            <a:r>
              <a:rPr lang="en-US" altLang="fr-FR" sz="17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17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difficile</a:t>
            </a:r>
            <a:r>
              <a:rPr lang="en-US" altLang="fr-FR" sz="17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17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confronto</a:t>
            </a:r>
            <a:r>
              <a:rPr lang="en-US" altLang="fr-FR" sz="17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17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nella</a:t>
            </a:r>
            <a:r>
              <a:rPr lang="en-US" altLang="fr-FR" sz="17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170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globalizzazione</a:t>
            </a:r>
            <a:endParaRPr lang="en-US" altLang="fr-FR" sz="1700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compatLnSpc="1">
            <a:prstTxWarp prst="textNoShape">
              <a:avLst/>
            </a:prstTxWarp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fr-FR" sz="6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Quadro Politico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2070100"/>
            <a:ext cx="7612063" cy="4397375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Nell</a:t>
            </a:r>
            <a:r>
              <a:rPr lang="ja-JP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elaborare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il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quadro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politico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bisogna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tener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conto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tutte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queste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differenze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Gli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obiettivi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legati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alle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emissioni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climalteranti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e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alla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disponibilità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dell’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Energia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hanno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un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impatto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diverso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in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ciascuna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Regione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ciascun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cittadino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en-US" altLang="ja-JP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Il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nostro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compito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</a:p>
          <a:p>
            <a:pPr marL="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fr-FR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Incrementare</a:t>
            </a:r>
            <a:r>
              <a:rPr lang="en-US" altLang="fr-F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la </a:t>
            </a:r>
            <a:r>
              <a:rPr lang="en-US" altLang="fr-FR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cultura</a:t>
            </a:r>
            <a:r>
              <a:rPr lang="en-US" altLang="fr-F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della</a:t>
            </a:r>
            <a:r>
              <a:rPr lang="en-US" altLang="fr-F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società</a:t>
            </a:r>
            <a:r>
              <a:rPr lang="en-US" altLang="fr-F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civile</a:t>
            </a:r>
            <a:r>
              <a:rPr lang="en-US" altLang="fr-F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</a:t>
            </a:r>
            <a:r>
              <a:rPr lang="en-US" altLang="fr-F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questo</a:t>
            </a:r>
            <a:r>
              <a:rPr lang="en-US" altLang="fr-F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tema</a:t>
            </a:r>
            <a:r>
              <a:rPr lang="en-US" altLang="fr-F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strategico</a:t>
            </a:r>
            <a:r>
              <a:rPr lang="en-US" altLang="fr-F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attivando</a:t>
            </a:r>
            <a:r>
              <a:rPr lang="en-US" altLang="fr-F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l’avvio</a:t>
            </a:r>
            <a:r>
              <a:rPr lang="en-US" altLang="fr-F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un </a:t>
            </a:r>
            <a:r>
              <a:rPr lang="en-US" altLang="fr-FR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efficace</a:t>
            </a:r>
            <a:r>
              <a:rPr lang="en-US" altLang="fr-F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processo</a:t>
            </a:r>
            <a:r>
              <a:rPr lang="en-US" altLang="fr-F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riformatore</a:t>
            </a:r>
            <a:r>
              <a:rPr lang="en-US" altLang="fr-F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“bottom-up”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79375"/>
            <a:ext cx="8448675" cy="16049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>
                <a:ea typeface="ＭＳ Ｐゴシック" charset="0"/>
              </a:rPr>
              <a:t>TRANSIZIONI ENERGETICHE  E DIALOGHI CIVILI:</a:t>
            </a:r>
            <a:endParaRPr lang="en-US" sz="4000" dirty="0">
              <a:ea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700" y="2071688"/>
            <a:ext cx="7612063" cy="4087812"/>
          </a:xfrm>
        </p:spPr>
        <p:txBody>
          <a:bodyPr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fr-F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Verso </a:t>
            </a:r>
            <a:r>
              <a:rPr lang="en-US" altLang="fr-FR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una</a:t>
            </a:r>
            <a:r>
              <a:rPr lang="en-US" altLang="fr-F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Comunità</a:t>
            </a:r>
            <a:r>
              <a:rPr lang="en-US" altLang="fr-F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Regionale</a:t>
            </a:r>
            <a:r>
              <a:rPr lang="en-US" altLang="fr-F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ed</a:t>
            </a:r>
            <a:r>
              <a:rPr lang="en-US" altLang="fr-F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Europea</a:t>
            </a:r>
            <a:r>
              <a:rPr lang="en-US" altLang="fr-F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dell</a:t>
            </a:r>
            <a:r>
              <a:rPr lang="ja-JP" alt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en-US" altLang="ja-JP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Energia</a:t>
            </a:r>
            <a:endParaRPr lang="en-US" altLang="ja-JP" sz="40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ja-JP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nel</a:t>
            </a:r>
            <a:r>
              <a:rPr lang="en-US" altLang="ja-JP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Distretto</a:t>
            </a:r>
            <a:r>
              <a:rPr lang="en-US" altLang="ja-JP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Tecnologico</a:t>
            </a:r>
            <a:endParaRPr lang="en-US" altLang="ja-JP" sz="40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ja-JP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delle</a:t>
            </a:r>
            <a:r>
              <a:rPr lang="en-US" altLang="ja-JP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Rinnovabili</a:t>
            </a:r>
            <a:endParaRPr lang="en-US" altLang="ja-JP" sz="40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ja-JP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del</a:t>
            </a:r>
          </a:p>
          <a:p>
            <a:pPr marL="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ja-JP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Mediterraneo</a:t>
            </a:r>
            <a:endParaRPr lang="en-US" altLang="ja-JP" sz="40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altLang="ja-JP" sz="40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altLang="fr-FR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450" y="257175"/>
            <a:ext cx="7467600" cy="10001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sz="2400" b="1" dirty="0" smtClean="0">
                <a:ea typeface="ＭＳ Ｐゴシック" panose="020B0600070205080204" pitchFamily="34" charset="-128"/>
              </a:rPr>
              <a:t>PRINCIPALI OPPORTUNITA’ ECONOMICHE PER IL SETTORE PUBBLICO E PRIVATO  </a:t>
            </a:r>
            <a:endParaRPr lang="it-IT" sz="2400" b="1" dirty="0">
              <a:ea typeface="ＭＳ Ｐゴシック" panose="020B0600070205080204" pitchFamily="34" charset="-128"/>
            </a:endParaRPr>
          </a:p>
        </p:txBody>
      </p:sp>
      <p:pic>
        <p:nvPicPr>
          <p:cNvPr id="35842" name="Segnaposto contenuto 6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1773238"/>
            <a:ext cx="7467600" cy="4652962"/>
          </a:xfrm>
        </p:spPr>
      </p:pic>
      <p:sp>
        <p:nvSpPr>
          <p:cNvPr id="35843" name="CasellaDiTesto 7"/>
          <p:cNvSpPr txBox="1">
            <a:spLocks noChangeArrowheads="1"/>
          </p:cNvSpPr>
          <p:nvPr/>
        </p:nvSpPr>
        <p:spPr bwMode="auto">
          <a:xfrm>
            <a:off x="827088" y="1257300"/>
            <a:ext cx="7559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b="1">
                <a:solidFill>
                  <a:srgbClr val="FF0000"/>
                </a:solidFill>
                <a:latin typeface="Century Schoolbook" pitchFamily="18" charset="0"/>
              </a:rPr>
              <a:t>Strumenti per la promozione dell’Efficienza Energetica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 sz="6000" smtClean="0"/>
              <a:t>       GRAZIE !!!!!!</a:t>
            </a:r>
          </a:p>
          <a:p>
            <a:pPr>
              <a:buFont typeface="Wingdings" pitchFamily="2" charset="2"/>
              <a:buNone/>
            </a:pPr>
            <a:endParaRPr lang="it-IT" sz="6000" smtClean="0"/>
          </a:p>
        </p:txBody>
      </p:sp>
      <p:pic>
        <p:nvPicPr>
          <p:cNvPr id="36866" name="Segnaposto contenuto 3" descr="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95550" y="3286125"/>
            <a:ext cx="33528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Segnaposto contenuto 3" descr="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57500" y="3214688"/>
            <a:ext cx="3286125" cy="1857375"/>
          </a:xfrm>
        </p:spPr>
      </p:pic>
      <p:sp>
        <p:nvSpPr>
          <p:cNvPr id="15362" name="CasellaDiTesto 7"/>
          <p:cNvSpPr txBox="1">
            <a:spLocks noChangeArrowheads="1"/>
          </p:cNvSpPr>
          <p:nvPr/>
        </p:nvSpPr>
        <p:spPr bwMode="auto">
          <a:xfrm>
            <a:off x="785813" y="642938"/>
            <a:ext cx="757237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600">
                <a:solidFill>
                  <a:srgbClr val="00B050"/>
                </a:solidFill>
                <a:latin typeface="Century Schoolbook" pitchFamily="18" charset="0"/>
              </a:rPr>
              <a:t>CREAZIONE DI UNA </a:t>
            </a:r>
            <a:r>
              <a:rPr lang="it-IT" sz="4000" b="1">
                <a:solidFill>
                  <a:srgbClr val="00B050"/>
                </a:solidFill>
                <a:latin typeface="Century Schoolbook" pitchFamily="18" charset="0"/>
              </a:rPr>
              <a:t>COMUNITA’ ENERGETICA </a:t>
            </a:r>
          </a:p>
          <a:p>
            <a:pPr algn="ctr"/>
            <a:r>
              <a:rPr lang="it-IT" sz="3600">
                <a:solidFill>
                  <a:srgbClr val="00B050"/>
                </a:solidFill>
                <a:latin typeface="Century Schoolbook" pitchFamily="18" charset="0"/>
              </a:rPr>
              <a:t>IN SICILIA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Segnaposto contenuto 3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14375" y="1000125"/>
            <a:ext cx="8072438" cy="4540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79375"/>
            <a:ext cx="8448675" cy="16049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 smtClean="0">
                <a:ea typeface="ＭＳ Ｐゴシック" charset="0"/>
              </a:rPr>
              <a:t>TRANSIZIONI ENERGETICHE  E DIALOGHI CIVILI:</a:t>
            </a:r>
            <a:endParaRPr lang="en-US" sz="3200" dirty="0">
              <a:ea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38" y="2357438"/>
            <a:ext cx="7612062" cy="3057525"/>
          </a:xfrm>
        </p:spPr>
        <p:txBody>
          <a:bodyPr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fr-F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Verso </a:t>
            </a:r>
            <a:r>
              <a:rPr lang="en-US" altLang="fr-FR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una</a:t>
            </a:r>
            <a:r>
              <a:rPr lang="en-US" altLang="fr-F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Comunità</a:t>
            </a:r>
            <a:r>
              <a:rPr lang="en-US" altLang="fr-F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Regionale</a:t>
            </a:r>
            <a:r>
              <a:rPr lang="en-US" altLang="fr-F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ed</a:t>
            </a:r>
            <a:r>
              <a:rPr lang="en-US" altLang="fr-F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Europea</a:t>
            </a:r>
            <a:r>
              <a:rPr lang="en-US" altLang="fr-F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dell</a:t>
            </a:r>
            <a:r>
              <a:rPr lang="ja-JP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en-US" altLang="ja-JP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Energia</a:t>
            </a:r>
            <a:endParaRPr lang="en-US" altLang="ja-JP" sz="36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ja-JP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nel</a:t>
            </a:r>
            <a:r>
              <a:rPr lang="en-US" altLang="ja-JP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marL="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ja-JP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Distretto</a:t>
            </a:r>
            <a:r>
              <a:rPr lang="en-US" altLang="ja-JP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Tecnologico</a:t>
            </a:r>
            <a:r>
              <a:rPr lang="en-US" altLang="ja-JP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del </a:t>
            </a:r>
            <a:r>
              <a:rPr lang="en-US" altLang="ja-JP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Mediterraneo</a:t>
            </a:r>
            <a:endParaRPr lang="en-US" altLang="ja-JP" sz="36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altLang="fr-FR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0"/>
            <a:ext cx="8215313" cy="2284413"/>
          </a:xfrm>
        </p:spPr>
        <p:txBody>
          <a:bodyPr wrap="square" numCol="1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fr-F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fr-F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fr-F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fr-F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fr-F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fr-F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fr-F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fr-F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fr-F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</a:t>
            </a:r>
            <a:r>
              <a:rPr lang="ja-JP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en-US" altLang="ja-JP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Energia</a:t>
            </a:r>
            <a:r>
              <a:rPr lang="en-US" altLang="ja-JP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è un “</a:t>
            </a:r>
            <a:r>
              <a:rPr lang="en-US" altLang="ja-JP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Bene</a:t>
            </a:r>
            <a:r>
              <a:rPr lang="en-US" altLang="ja-JP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Comune</a:t>
            </a:r>
            <a:r>
              <a:rPr lang="en-US" altLang="ja-JP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”</a:t>
            </a:r>
            <a:br>
              <a:rPr lang="en-US" altLang="ja-JP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ja-JP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dal </a:t>
            </a:r>
            <a:r>
              <a:rPr lang="en-US" altLang="ja-JP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suo</a:t>
            </a:r>
            <a:r>
              <a:rPr lang="en-US" altLang="ja-JP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utilizzo</a:t>
            </a:r>
            <a:r>
              <a:rPr lang="en-US" altLang="ja-JP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intelligente</a:t>
            </a:r>
            <a:r>
              <a:rPr lang="en-US" altLang="ja-JP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dipende</a:t>
            </a:r>
            <a:r>
              <a:rPr lang="en-US" altLang="ja-JP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il</a:t>
            </a:r>
            <a:r>
              <a:rPr lang="en-US" altLang="ja-JP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futuro</a:t>
            </a:r>
            <a:r>
              <a:rPr lang="en-US" altLang="ja-JP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del </a:t>
            </a:r>
            <a:r>
              <a:rPr lang="en-US" altLang="ja-JP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pianeta</a:t>
            </a:r>
            <a:r>
              <a:rPr lang="en-US" altLang="ja-JP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ja-JP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altLang="fr-FR" sz="36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3" y="2286000"/>
            <a:ext cx="7467600" cy="4873625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La Governance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delle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strategie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energetiche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Regionali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deve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0" indent="0"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altLang="fr-FR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Tener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conto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delle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attuali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complesse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sfide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sociali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Coinvolgere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scientemente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i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cittadini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Collaborare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con i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diversi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attori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che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concorrono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	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alla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	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realizzazione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del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processo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democratico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elaborazione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	di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una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nuova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Politica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Energetica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Siciliana</a:t>
            </a:r>
            <a:r>
              <a:rPr lang="en-US" altLang="fr-F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79375"/>
            <a:ext cx="8809038" cy="1604963"/>
          </a:xfrm>
        </p:spPr>
        <p:txBody>
          <a:bodyPr wrap="square" numCol="1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fr-F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ja-JP" alt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en-US" altLang="ja-JP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necessario</a:t>
            </a:r>
            <a:r>
              <a:rPr lang="en-US" altLang="ja-JP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stabilire</a:t>
            </a:r>
            <a:r>
              <a:rPr lang="en-US" altLang="ja-JP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strumenti</a:t>
            </a:r>
            <a:r>
              <a:rPr lang="en-US" altLang="ja-JP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 </a:t>
            </a:r>
            <a:r>
              <a:rPr lang="en-US" altLang="ja-JP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meccanismi</a:t>
            </a:r>
            <a:r>
              <a:rPr lang="en-US" altLang="ja-JP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che</a:t>
            </a:r>
            <a:r>
              <a:rPr lang="en-US" altLang="ja-JP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consentano</a:t>
            </a:r>
            <a:r>
              <a:rPr lang="en-US" altLang="ja-JP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ja-JP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attuare</a:t>
            </a:r>
            <a:r>
              <a:rPr lang="en-US" altLang="ja-JP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un </a:t>
            </a:r>
            <a:r>
              <a:rPr lang="en-US" altLang="ja-JP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autentico</a:t>
            </a:r>
            <a:r>
              <a:rPr lang="en-US" altLang="ja-JP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coinvolgimento</a:t>
            </a:r>
            <a:r>
              <a:rPr lang="en-US" altLang="ja-JP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dei</a:t>
            </a:r>
            <a:r>
              <a:rPr lang="en-US" altLang="ja-JP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rappresentanti</a:t>
            </a:r>
            <a:r>
              <a:rPr lang="en-US" altLang="ja-JP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della</a:t>
            </a:r>
            <a:r>
              <a:rPr lang="en-US" altLang="ja-JP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società</a:t>
            </a:r>
            <a:r>
              <a:rPr lang="en-US" altLang="ja-JP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civile</a:t>
            </a:r>
            <a:r>
              <a:rPr lang="en-US" altLang="ja-JP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nelle</a:t>
            </a:r>
            <a:r>
              <a:rPr lang="en-US" altLang="ja-JP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decisioni</a:t>
            </a:r>
            <a:endParaRPr lang="en-US" altLang="fr-FR" sz="28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2239963"/>
            <a:ext cx="7612063" cy="4013200"/>
          </a:xfrm>
        </p:spPr>
        <p:txBody>
          <a:bodyPr>
            <a:normAutofit/>
          </a:bodyPr>
          <a:lstStyle/>
          <a:p>
            <a:pPr marL="0" indent="0" algn="just" fontAlgn="auto">
              <a:lnSpc>
                <a:spcPct val="11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sostanza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propone di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realizzare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un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salto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qualitativo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per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fondare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un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dialogo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Regionale</a:t>
            </a:r>
            <a:r>
              <a:rPr lang="en-US" alt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sull</a:t>
            </a:r>
            <a:r>
              <a:rPr lang="ja-JP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en-US" altLang="ja-JP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Energia</a:t>
            </a:r>
            <a:r>
              <a:rPr lang="en-US" altLang="ja-JP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Autorevole</a:t>
            </a:r>
            <a:endParaRPr lang="en-US" altLang="fr-FR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Trasparente</a:t>
            </a:r>
            <a:endParaRPr lang="en-US" altLang="fr-FR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Condiviso</a:t>
            </a:r>
            <a:endParaRPr lang="en-US" altLang="fr-FR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altLang="fr-F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Coordinato</a:t>
            </a:r>
            <a:endParaRPr lang="en-US" altLang="fr-FR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Riconosciuto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compatLnSpc="1">
            <a:prstTxWarp prst="textNoShape">
              <a:avLst/>
            </a:prstTxWarp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fr-F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ja-JP" alt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en-US" altLang="ja-JP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quindi necessario:</a:t>
            </a:r>
            <a:endParaRPr lang="en-US" altLang="fr-FR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Intraprendere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un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grande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sforzo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</a:t>
            </a:r>
            <a:r>
              <a:rPr lang="ja-JP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informazione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intellettualmente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onesta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 di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sensibilizzazione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della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società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civile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siciliana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sulle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sfide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energetiche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en-US" altLang="ja-JP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Rafforzare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processi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consultazione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condotti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dall</a:t>
            </a:r>
            <a:r>
              <a:rPr lang="ja-JP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UE, a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monte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delle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proposte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legislative e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promuovere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lo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svolgimento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dibattiti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pubblici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sul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futuro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energetico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in </a:t>
            </a:r>
            <a:r>
              <a:rPr lang="en-US" altLang="ja-JP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tutta</a:t>
            </a:r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la Sicilia;</a:t>
            </a:r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en-US" altLang="ja-JP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algn="just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Vigilare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perchè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migliori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orientamenti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espressi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dalle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popolazioni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consultate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siano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realmente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presi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in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considerazione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dal </a:t>
            </a:r>
            <a:r>
              <a:rPr lang="en-US" alt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decisore</a:t>
            </a:r>
            <a:r>
              <a:rPr lang="en-US" alt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politico.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571500"/>
            <a:ext cx="7612062" cy="1576388"/>
          </a:xfrm>
        </p:spPr>
        <p:txBody>
          <a:bodyPr wrap="square" numCol="1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fr-F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 </a:t>
            </a:r>
            <a:r>
              <a:rPr lang="en-US" altLang="fr-FR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raggiungere</a:t>
            </a:r>
            <a:r>
              <a:rPr lang="en-US" altLang="fr-F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questi</a:t>
            </a:r>
            <a:r>
              <a:rPr lang="en-US" altLang="fr-F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obiettivi</a:t>
            </a:r>
            <a:r>
              <a:rPr lang="en-US" altLang="fr-F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appare</a:t>
            </a:r>
            <a:r>
              <a:rPr lang="en-US" altLang="fr-F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indifferibile</a:t>
            </a:r>
            <a:r>
              <a:rPr lang="en-US" altLang="fr-F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creare</a:t>
            </a:r>
            <a:r>
              <a:rPr lang="en-US" altLang="fr-F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un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2382838"/>
            <a:ext cx="7612063" cy="3870325"/>
          </a:xfrm>
        </p:spPr>
        <p:txBody>
          <a:bodyPr>
            <a:normAutofit lnSpcReduction="10000"/>
          </a:bodyPr>
          <a:lstStyle/>
          <a:p>
            <a:pPr marL="0" indent="0" algn="ctr" fontAlgn="auto">
              <a:lnSpc>
                <a:spcPct val="12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fr-FR" sz="5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“Forum </a:t>
            </a:r>
            <a:r>
              <a:rPr lang="en-US" altLang="fr-FR" sz="5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della</a:t>
            </a:r>
            <a:r>
              <a:rPr lang="en-US" altLang="fr-FR" sz="5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5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società</a:t>
            </a:r>
            <a:r>
              <a:rPr lang="en-US" altLang="fr-FR" sz="5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5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civile</a:t>
            </a:r>
            <a:r>
              <a:rPr lang="en-US" altLang="fr-FR" sz="5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5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siciliana</a:t>
            </a:r>
            <a:r>
              <a:rPr lang="en-US" altLang="fr-FR" sz="5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5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sulle</a:t>
            </a:r>
            <a:r>
              <a:rPr lang="en-US" altLang="fr-FR" sz="5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5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Questioni</a:t>
            </a:r>
            <a:r>
              <a:rPr lang="en-US" altLang="fr-FR" sz="5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fr-FR" sz="5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Energetiche</a:t>
            </a:r>
            <a:r>
              <a:rPr lang="en-US" altLang="fr-FR" sz="5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oggia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141</TotalTime>
  <Words>1037</Words>
  <Application>Microsoft Office PowerPoint</Application>
  <PresentationFormat>On-screen Show (4:3)</PresentationFormat>
  <Paragraphs>135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Modello struttura</vt:lpstr>
      </vt:variant>
      <vt:variant>
        <vt:i4>7</vt:i4>
      </vt:variant>
      <vt:variant>
        <vt:lpstr>Titoli diapositive</vt:lpstr>
      </vt:variant>
      <vt:variant>
        <vt:i4>24</vt:i4>
      </vt:variant>
    </vt:vector>
  </HeadingPairs>
  <TitlesOfParts>
    <vt:vector size="39" baseType="lpstr">
      <vt:lpstr>Century Schoolbook</vt:lpstr>
      <vt:lpstr>Arial</vt:lpstr>
      <vt:lpstr>Wingdings</vt:lpstr>
      <vt:lpstr>Wingdings 2</vt:lpstr>
      <vt:lpstr>Calibri</vt:lpstr>
      <vt:lpstr>ＭＳ Ｐゴシック</vt:lpstr>
      <vt:lpstr>ＭＳ Ｐ明朝</vt:lpstr>
      <vt:lpstr>Book Antiqua</vt:lpstr>
      <vt:lpstr>Loggia</vt:lpstr>
      <vt:lpstr>Loggia</vt:lpstr>
      <vt:lpstr>Loggia</vt:lpstr>
      <vt:lpstr>Loggia</vt:lpstr>
      <vt:lpstr>Loggia</vt:lpstr>
      <vt:lpstr>Loggia</vt:lpstr>
      <vt:lpstr>Loggia</vt:lpstr>
      <vt:lpstr>OPPORTUNITA’ TECNICHE ED ECONOMICHE  DELLA RIQUALIFICAZIONE ENERGETICA </vt:lpstr>
      <vt:lpstr>        OUTLINE: -GOVERNANCE DELLA SER -PROPOSTA DEL FORUM -GRUPPO DIRETTIVO: FUNZIONI E RAPPRESENTANTI -METODI DI LAVORO: 7 STRUMENTI PER L’AZIONE -OBIETTIVI DA RAGGIUNGERE A FRONTE IMPEGNI EUROPEI -9 PRINCIPALI DIRETTIVE -CONTESTUALIZZAZIONE  -SUGGERIMENTI PER LA POLITICA -OPPORTUNITA’ TECNICHE ECONOMICHE E SOCIALI NEI 3 SETTORI.</vt:lpstr>
      <vt:lpstr>Diapositiva 3</vt:lpstr>
      <vt:lpstr>Diapositiva 4</vt:lpstr>
      <vt:lpstr>TRANSIZIONI ENERGETICHE  E DIALOGHI CIVILI:</vt:lpstr>
      <vt:lpstr>    L’ENERGIA È UN “BENE COMUNE” DAL SUO UTILIZZO INTELLIGENTE DIPENDE IL FUTURO DEL PIANETA </vt:lpstr>
      <vt:lpstr>E’ NECESSARIO STABILIRE STRUMENTI E MECCANISMI CHE CONSENTANO DI ATTUARE UN AUTENTICO COINVOLGIMENTO DEI RAPPRESENTANTI DELLA SOCIETÀ CIVILE NELLE DECISIONI</vt:lpstr>
      <vt:lpstr>E’ QUINDI NECESSARIO:</vt:lpstr>
      <vt:lpstr>PER RAGGIUNGERE QUESTI OBIETTIVI APPARE INDIFFERIBILE CREARE UN</vt:lpstr>
      <vt:lpstr>SCOPO DEL FORUM:</vt:lpstr>
      <vt:lpstr>LA CSE CONTRIBUIRÀ A DETERMINARE UN “GRUPPO DIRETTIVO” COMPOSTO DA:</vt:lpstr>
      <vt:lpstr>IL GRUPPO DIRETTIVO RIUNIRÀ LE ORGANIZZAZIONI FORTEMENTE IMPEGNATE E RAPPRESENTATIVE, TRA CUI:</vt:lpstr>
      <vt:lpstr>METODI DI LAVORO 7 STRUMENTI PER L’AZIONE</vt:lpstr>
      <vt:lpstr>METODI DI LAVORO STRUMENTI PER L’AZIONE</vt:lpstr>
      <vt:lpstr>PRINCIPALI OBIETTIVI DA CONDIVIDERE:</vt:lpstr>
      <vt:lpstr>IMPEGNI ASSUNTI</vt:lpstr>
      <vt:lpstr>I PRINCIPALI STRUMENTI A DISPOSIZIONE: LE 9 DIRETTIVE EUROPEE</vt:lpstr>
      <vt:lpstr>LE 9 DIRETTIVE EUROPEE : </vt:lpstr>
      <vt:lpstr>LE 9 DIRETTIVE EUROPEE</vt:lpstr>
      <vt:lpstr>DIVERSE SONO LE CAPACITÀ DELLE REGIONI EUROPEE  </vt:lpstr>
      <vt:lpstr>QUADRO POLITICO</vt:lpstr>
      <vt:lpstr>TRANSIZIONI ENERGETICHE  E DIALOGHI CIVILI:</vt:lpstr>
      <vt:lpstr>PRINCIPALI OPPORTUNITA’ ECONOMICHE PER IL SETTORE PUBBLICO E PRIVATO  </vt:lpstr>
      <vt:lpstr>Diapositiva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OPPORTUNITA’ TECNICHE ED ECONOMICHE DELLA RIQUALIFICAZIONE ENERGETICA</dc:title>
  <dc:creator>User</dc:creator>
  <cp:lastModifiedBy>michele</cp:lastModifiedBy>
  <cp:revision>54</cp:revision>
  <dcterms:created xsi:type="dcterms:W3CDTF">2016-01-12T10:55:55Z</dcterms:created>
  <dcterms:modified xsi:type="dcterms:W3CDTF">2016-01-09T17:56:08Z</dcterms:modified>
</cp:coreProperties>
</file>