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797675" cy="985678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3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7AC7359A-0589-409F-A6BA-A6211BA72F0C}" type="datetimeFigureOut">
              <a:rPr lang="it-IT"/>
              <a:pPr>
                <a:defRPr/>
              </a:pPr>
              <a:t>13/01/2016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F0E5D1D-C2EC-43B6-87E0-570EA8E68DD3}"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270CEF4-3AF2-4C5E-BB3B-BF008D9E5685}" type="datetimeFigureOut">
              <a:rPr lang="it-IT"/>
              <a:pPr>
                <a:defRPr/>
              </a:pPr>
              <a:t>13/01/2016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F0EC43A-61BF-4B11-B079-5175640DC2BA}"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0E1AE66-BF84-445A-AB80-35139E4644DE}" type="datetimeFigureOut">
              <a:rPr lang="it-IT"/>
              <a:pPr>
                <a:defRPr/>
              </a:pPr>
              <a:t>13/01/2016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FF23276-9BCA-486C-B00B-3B9F2CFED71B}"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D6A58D79-11B5-492D-A928-AC99F07EAAEE}" type="datetimeFigureOut">
              <a:rPr lang="it-IT"/>
              <a:pPr>
                <a:defRPr/>
              </a:pPr>
              <a:t>13/01/2016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A8B1C95-9958-466A-9C13-46232203A46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AFC07186-36CD-4A87-A87A-5C393BA27414}" type="datetimeFigureOut">
              <a:rPr lang="it-IT"/>
              <a:pPr>
                <a:defRPr/>
              </a:pPr>
              <a:t>13/01/2016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B2B33BE-3DB9-47FC-8B67-75EC86D802B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0F081AD6-B6DA-42C4-9DDE-305D8D839E6D}" type="datetimeFigureOut">
              <a:rPr lang="it-IT"/>
              <a:pPr>
                <a:defRPr/>
              </a:pPr>
              <a:t>13/01/2016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EEE33F-79C7-455A-B23A-78F32ADAB762}"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6199F397-EE2D-4ED6-8054-8359F245C941}" type="datetimeFigureOut">
              <a:rPr lang="it-IT"/>
              <a:pPr>
                <a:defRPr/>
              </a:pPr>
              <a:t>13/01/2016</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F2D1CB1-BF0F-4937-B97B-065FDC685C02}"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64F5B78E-D134-4B80-8E97-3DD6AA01D38D}" type="datetimeFigureOut">
              <a:rPr lang="it-IT"/>
              <a:pPr>
                <a:defRPr/>
              </a:pPr>
              <a:t>13/01/2016</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174031BE-AD7C-43B5-84C1-FED60CDBA4BF}"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BB31A9C-A20F-40F8-8251-DA97387C0E38}" type="datetimeFigureOut">
              <a:rPr lang="it-IT"/>
              <a:pPr>
                <a:defRPr/>
              </a:pPr>
              <a:t>13/01/2016</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F6FC952-D7A8-4E47-8CD7-DB687B67AE5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F695E74-0036-4DDC-B531-F52585DAD725}" type="datetimeFigureOut">
              <a:rPr lang="it-IT"/>
              <a:pPr>
                <a:defRPr/>
              </a:pPr>
              <a:t>13/01/2016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5E6BF9B-C166-4F1C-8C9B-3A147686DDC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9FE5462-5E38-4A33-AE74-76ED2040C791}" type="datetimeFigureOut">
              <a:rPr lang="it-IT"/>
              <a:pPr>
                <a:defRPr/>
              </a:pPr>
              <a:t>13/01/2016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EEFB226-AB47-4B47-AC32-B2A35E3F34E8}"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BBC8E82-CB4C-4F96-BA75-9C9F850DA15B}" type="datetimeFigureOut">
              <a:rPr lang="it-IT"/>
              <a:pPr>
                <a:defRPr/>
              </a:pPr>
              <a:t>13/01/2016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007C24A-4910-4AFF-8A9A-615CC7C2E7D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650" y="549275"/>
            <a:ext cx="7702550" cy="863600"/>
          </a:xfrm>
        </p:spPr>
        <p:txBody>
          <a:bodyPr rtlCol="0">
            <a:normAutofit fontScale="90000"/>
          </a:bodyPr>
          <a:lstStyle/>
          <a:p>
            <a:pPr algn="l" fontAlgn="auto">
              <a:spcAft>
                <a:spcPts val="0"/>
              </a:spcAft>
              <a:defRPr/>
            </a:pPr>
            <a:r>
              <a:rPr lang="it-IT" sz="2800" b="1" dirty="0" smtClean="0"/>
              <a:t/>
            </a:r>
            <a:br>
              <a:rPr lang="it-IT" sz="2800" b="1" dirty="0" smtClean="0"/>
            </a:br>
            <a:endParaRPr lang="it-IT" sz="2800" b="1" dirty="0"/>
          </a:p>
        </p:txBody>
      </p:sp>
      <p:sp>
        <p:nvSpPr>
          <p:cNvPr id="3" name="Sottotitolo 2"/>
          <p:cNvSpPr>
            <a:spLocks noGrp="1"/>
          </p:cNvSpPr>
          <p:nvPr>
            <p:ph type="subTitle" idx="1"/>
          </p:nvPr>
        </p:nvSpPr>
        <p:spPr>
          <a:xfrm>
            <a:off x="971550" y="692150"/>
            <a:ext cx="7345363" cy="5761038"/>
          </a:xfrm>
        </p:spPr>
        <p:txBody>
          <a:bodyPr rtlCol="0">
            <a:normAutofit/>
          </a:bodyPr>
          <a:lstStyle/>
          <a:p>
            <a:pPr fontAlgn="auto">
              <a:spcAft>
                <a:spcPts val="0"/>
              </a:spcAft>
              <a:buFont typeface="Arial" panose="020B0604020202020204" pitchFamily="34" charset="0"/>
              <a:buNone/>
              <a:defRPr/>
            </a:pPr>
            <a:r>
              <a:rPr lang="it-IT" sz="4000" b="1" dirty="0" smtClean="0">
                <a:solidFill>
                  <a:schemeClr val="accent3">
                    <a:lumMod val="50000"/>
                  </a:schemeClr>
                </a:solidFill>
              </a:rPr>
              <a:t>La prevenzione dei danni da eventi sismici e idrogeologici: criticità del sistema, vantaggi ambientali e opportunità economiche</a:t>
            </a:r>
          </a:p>
          <a:p>
            <a:pPr fontAlgn="auto">
              <a:spcAft>
                <a:spcPts val="0"/>
              </a:spcAft>
              <a:buFont typeface="Arial" panose="020B0604020202020204" pitchFamily="34" charset="0"/>
              <a:buNone/>
              <a:defRPr/>
            </a:pPr>
            <a:r>
              <a:rPr lang="it-IT" b="1" dirty="0" smtClean="0">
                <a:solidFill>
                  <a:schemeClr val="accent3">
                    <a:lumMod val="50000"/>
                  </a:schemeClr>
                </a:solidFill>
              </a:rPr>
              <a:t>Relazione Dott. Antonio </a:t>
            </a:r>
            <a:r>
              <a:rPr lang="it-IT" b="1" dirty="0" err="1" smtClean="0">
                <a:solidFill>
                  <a:schemeClr val="accent3">
                    <a:lumMod val="50000"/>
                  </a:schemeClr>
                </a:solidFill>
              </a:rPr>
              <a:t>Pogliese</a:t>
            </a:r>
            <a:r>
              <a:rPr lang="it-IT" b="1" dirty="0" smtClean="0">
                <a:solidFill>
                  <a:schemeClr val="accent3">
                    <a:lumMod val="50000"/>
                  </a:schemeClr>
                </a:solidFill>
              </a:rPr>
              <a:t> </a:t>
            </a:r>
          </a:p>
          <a:p>
            <a:pPr fontAlgn="auto">
              <a:spcAft>
                <a:spcPts val="0"/>
              </a:spcAft>
              <a:buFont typeface="Arial" panose="020B0604020202020204" pitchFamily="34" charset="0"/>
              <a:buNone/>
              <a:defRPr/>
            </a:pPr>
            <a:r>
              <a:rPr lang="it-IT" b="1" dirty="0" smtClean="0">
                <a:solidFill>
                  <a:schemeClr val="accent3">
                    <a:lumMod val="50000"/>
                  </a:schemeClr>
                </a:solidFill>
              </a:rPr>
              <a:t>«Misure agevolative ed aspetti finanziari»</a:t>
            </a:r>
          </a:p>
          <a:p>
            <a:pPr fontAlgn="auto">
              <a:spcAft>
                <a:spcPts val="0"/>
              </a:spcAft>
              <a:buFont typeface="Arial" panose="020B0604020202020204" pitchFamily="34" charset="0"/>
              <a:buNone/>
              <a:defRPr/>
            </a:pPr>
            <a:endParaRPr lang="it-IT" b="1" dirty="0" smtClean="0">
              <a:solidFill>
                <a:schemeClr val="accent3">
                  <a:lumMod val="50000"/>
                </a:schemeClr>
              </a:solidFill>
            </a:endParaRPr>
          </a:p>
          <a:p>
            <a:pPr fontAlgn="auto">
              <a:spcAft>
                <a:spcPts val="0"/>
              </a:spcAft>
              <a:buFont typeface="Arial" panose="020B0604020202020204" pitchFamily="34" charset="0"/>
              <a:buNone/>
              <a:defRPr/>
            </a:pPr>
            <a:r>
              <a:rPr lang="it-IT" b="1" dirty="0" smtClean="0">
                <a:solidFill>
                  <a:schemeClr val="accent3">
                    <a:lumMod val="50000"/>
                  </a:schemeClr>
                </a:solidFill>
              </a:rPr>
              <a:t>15/01/2016</a:t>
            </a:r>
            <a:endParaRPr lang="it-IT" b="1"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contenuto 2"/>
          <p:cNvSpPr>
            <a:spLocks noGrp="1"/>
          </p:cNvSpPr>
          <p:nvPr>
            <p:ph idx="1"/>
          </p:nvPr>
        </p:nvSpPr>
        <p:spPr>
          <a:xfrm>
            <a:off x="323850" y="260350"/>
            <a:ext cx="8301038" cy="6481763"/>
          </a:xfrm>
        </p:spPr>
        <p:txBody>
          <a:bodyPr/>
          <a:lstStyle/>
          <a:p>
            <a:pPr marL="0" indent="0" algn="just" hangingPunct="0">
              <a:buFont typeface="Arial" charset="0"/>
              <a:buNone/>
            </a:pPr>
            <a:r>
              <a:rPr lang="it-IT" sz="2800" smtClean="0">
                <a:latin typeface="Times New Roman" pitchFamily="18" charset="0"/>
                <a:cs typeface="Times New Roman" pitchFamily="18" charset="0"/>
              </a:rPr>
              <a:t>Nel merito di tale articolo La Repubblica così titola “Fiere e flop, così la Sicilia ha sprecato 4,5 milioni d finanziamenti europei – Soldi a pioggia per  eventi, sagre e comunicazione – zero per programmazione, pochi interventi strutturali.</a:t>
            </a:r>
          </a:p>
          <a:p>
            <a:pPr marL="0" indent="0" algn="just" hangingPunct="0">
              <a:buFont typeface="Arial" charset="0"/>
              <a:buNone/>
            </a:pPr>
            <a:r>
              <a:rPr lang="it-IT" sz="2800" smtClean="0">
                <a:latin typeface="Times New Roman" pitchFamily="18" charset="0"/>
                <a:cs typeface="Times New Roman" pitchFamily="18" charset="0"/>
              </a:rPr>
              <a:t>Oltre l’incapacità di spendere e rendicontare le risorse del piano, l’articolo mette in evidenza che è stato seguita una logica clientelare, anche nei pochi interventi strutturali.</a:t>
            </a:r>
          </a:p>
          <a:p>
            <a:pPr marL="0" indent="0" algn="just" hangingPunct="0">
              <a:buFont typeface="Arial" charset="0"/>
              <a:buNone/>
            </a:pPr>
            <a:r>
              <a:rPr lang="it-IT" sz="2800" smtClean="0">
                <a:latin typeface="Times New Roman" pitchFamily="18" charset="0"/>
                <a:cs typeface="Times New Roman" pitchFamily="18" charset="0"/>
              </a:rPr>
              <a:t>Sul fondo del dissesto idrogeologico, dove non si trovano grandi interventi con il risultato che  frane hanno travolto nel frattempo mezza isola.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350"/>
            <a:ext cx="8229600" cy="5865813"/>
          </a:xfrm>
        </p:spPr>
        <p:txBody>
          <a:bodyPr rtlCol="0">
            <a:normAutofit fontScale="92500" lnSpcReduction="20000"/>
          </a:bodyPr>
          <a:lstStyle/>
          <a:p>
            <a:pPr marL="0" indent="0" algn="just" fontAlgn="auto" hangingPunct="0">
              <a:spcAft>
                <a:spcPts val="0"/>
              </a:spcAft>
              <a:buFont typeface="Arial" panose="020B0604020202020204" pitchFamily="34" charset="0"/>
              <a:buNone/>
              <a:defRPr/>
            </a:pPr>
            <a:r>
              <a:rPr lang="it-IT" dirty="0">
                <a:latin typeface="Times New Roman" panose="02020603050405020304" pitchFamily="18" charset="0"/>
                <a:cs typeface="Times New Roman" panose="02020603050405020304" pitchFamily="18" charset="0"/>
              </a:rPr>
              <a:t>In compenso abbiamo affidato al costo di 8 milioni la parte informatica per controllare le piogge a Sicilia - Ricerca, salvo per non finanziare la sistemazione delle centraline.</a:t>
            </a:r>
          </a:p>
          <a:p>
            <a:pPr marL="0" indent="0" algn="just" fontAlgn="auto" hangingPunct="0">
              <a:spcAft>
                <a:spcPts val="0"/>
              </a:spcAft>
              <a:buFont typeface="Arial" panose="020B0604020202020204" pitchFamily="34" charset="0"/>
              <a:buNone/>
              <a:defRPr/>
            </a:pPr>
            <a:r>
              <a:rPr lang="it-IT" dirty="0">
                <a:latin typeface="Times New Roman" panose="02020603050405020304" pitchFamily="18" charset="0"/>
                <a:cs typeface="Times New Roman" panose="02020603050405020304" pitchFamily="18" charset="0"/>
              </a:rPr>
              <a:t>Nel piano operativo 2014/2020 Vi sono i seguenti assi</a:t>
            </a:r>
          </a:p>
          <a:p>
            <a:pPr marL="0" indent="0" algn="just" fontAlgn="auto" hangingPunct="0">
              <a:spcAft>
                <a:spcPts val="0"/>
              </a:spcAft>
              <a:buFont typeface="Arial" panose="020B0604020202020204" pitchFamily="34" charset="0"/>
              <a:buNone/>
              <a:defRPr/>
            </a:pPr>
            <a:r>
              <a:rPr lang="it-IT" b="1" u="sng" dirty="0">
                <a:latin typeface="Times New Roman" panose="02020603050405020304" pitchFamily="18" charset="0"/>
                <a:cs typeface="Times New Roman" panose="02020603050405020304" pitchFamily="18" charset="0"/>
              </a:rPr>
              <a:t>Asse prioritario 5</a:t>
            </a:r>
            <a:r>
              <a:rPr lang="it-IT" dirty="0">
                <a:latin typeface="Times New Roman" panose="02020603050405020304" pitchFamily="18" charset="0"/>
                <a:cs typeface="Times New Roman" panose="02020603050405020304" pitchFamily="18" charset="0"/>
              </a:rPr>
              <a:t> – cambiamento climatico, prevenzione e gestione dei rischi</a:t>
            </a:r>
          </a:p>
          <a:p>
            <a:pPr marL="0" indent="0" algn="just" fontAlgn="auto" hangingPunct="0">
              <a:spcAft>
                <a:spcPts val="0"/>
              </a:spcAft>
              <a:buFont typeface="Arial" panose="020B0604020202020204" pitchFamily="34" charset="0"/>
              <a:buNone/>
              <a:defRPr/>
            </a:pPr>
            <a:r>
              <a:rPr lang="it-IT" dirty="0">
                <a:latin typeface="Times New Roman" panose="02020603050405020304" pitchFamily="18" charset="0"/>
                <a:cs typeface="Times New Roman" panose="02020603050405020304" pitchFamily="18" charset="0"/>
              </a:rPr>
              <a:t>In tale asse si prevede la finalità di ridurre il rischio idrogeologico e di erosione costiera.</a:t>
            </a:r>
          </a:p>
          <a:p>
            <a:pPr marL="0" indent="0" algn="just" fontAlgn="auto" hangingPunct="0">
              <a:spcAft>
                <a:spcPts val="0"/>
              </a:spcAft>
              <a:buFont typeface="Arial" panose="020B0604020202020204" pitchFamily="34" charset="0"/>
              <a:buNone/>
              <a:defRPr/>
            </a:pPr>
            <a:r>
              <a:rPr lang="it-IT" dirty="0">
                <a:latin typeface="Times New Roman" panose="02020603050405020304" pitchFamily="18" charset="0"/>
                <a:cs typeface="Times New Roman" panose="02020603050405020304" pitchFamily="18" charset="0"/>
              </a:rPr>
              <a:t>Riduzione del rischio sismico.</a:t>
            </a:r>
          </a:p>
          <a:p>
            <a:pPr marL="0" indent="0" algn="just" fontAlgn="auto" hangingPunct="0">
              <a:spcAft>
                <a:spcPts val="0"/>
              </a:spcAft>
              <a:buFont typeface="Arial" panose="020B0604020202020204" pitchFamily="34" charset="0"/>
              <a:buNone/>
              <a:defRPr/>
            </a:pPr>
            <a:r>
              <a:rPr lang="it-IT" b="1" u="sng" dirty="0">
                <a:latin typeface="Times New Roman" panose="02020603050405020304" pitchFamily="18" charset="0"/>
                <a:cs typeface="Times New Roman" panose="02020603050405020304" pitchFamily="18" charset="0"/>
              </a:rPr>
              <a:t>Asse prioritario 6 </a:t>
            </a:r>
            <a:r>
              <a:rPr lang="it-IT" dirty="0">
                <a:latin typeface="Times New Roman" panose="02020603050405020304" pitchFamily="18" charset="0"/>
                <a:cs typeface="Times New Roman" panose="02020603050405020304" pitchFamily="18" charset="0"/>
              </a:rPr>
              <a:t>– Tutelare l’ambiente e promuovere l’uso efficiente delle risorse.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288" y="0"/>
            <a:ext cx="8229600" cy="6010275"/>
          </a:xfrm>
        </p:spPr>
        <p:txBody>
          <a:bodyPr rtlCol="0">
            <a:normAutofit fontScale="70000" lnSpcReduction="20000"/>
          </a:bodyPr>
          <a:lstStyle/>
          <a:p>
            <a:pPr marL="0" indent="0" algn="just" fontAlgn="auto">
              <a:spcAft>
                <a:spcPts val="0"/>
              </a:spcAft>
              <a:buFont typeface="Arial" panose="020B0604020202020204" pitchFamily="34" charset="0"/>
              <a:buNone/>
              <a:defRPr/>
            </a:pPr>
            <a:r>
              <a:rPr lang="it-IT" sz="4000" spc="70" dirty="0">
                <a:latin typeface="Times New Roman" panose="02020603050405020304" pitchFamily="18" charset="0"/>
                <a:cs typeface="Times New Roman" panose="02020603050405020304" pitchFamily="18" charset="0"/>
              </a:rPr>
              <a:t>I dati elaborati nel 2012 dal primo rapporto ANCE-CRESME relativi ai danni provocati dai terremoti e dagli eventi franosi ed alluvionali dal 1944 al 2012 sono i seguenti:</a:t>
            </a:r>
          </a:p>
          <a:p>
            <a:pPr marL="0" indent="0" algn="just" fontAlgn="auto" hangingPunct="0">
              <a:spcAft>
                <a:spcPts val="0"/>
              </a:spcAft>
              <a:buFont typeface="Arial" panose="020B0604020202020204" pitchFamily="34" charset="0"/>
              <a:buNone/>
              <a:defRPr/>
            </a:pPr>
            <a:r>
              <a:rPr lang="it-IT" sz="4000" spc="70" dirty="0">
                <a:latin typeface="Times New Roman" panose="02020603050405020304" pitchFamily="18" charset="0"/>
                <a:cs typeface="Times New Roman" panose="02020603050405020304" pitchFamily="18" charset="0"/>
              </a:rPr>
              <a:t>Il costo complessivo dei danni provocati dai terremoti e dagli eventi franosi ed alluvionali dal 1944 al 2012, rivalutato in base agli indici Istat al 2011, supera i 240 miliardi di </a:t>
            </a:r>
            <a:r>
              <a:rPr lang="it-IT" sz="4000" spc="70" dirty="0" smtClean="0">
                <a:latin typeface="Times New Roman" panose="02020603050405020304" pitchFamily="18" charset="0"/>
                <a:cs typeface="Times New Roman" panose="02020603050405020304" pitchFamily="18" charset="0"/>
              </a:rPr>
              <a:t>euro</a:t>
            </a:r>
            <a:r>
              <a:rPr lang="it-IT" sz="2900" spc="70" dirty="0" smtClean="0">
                <a:latin typeface="Times New Roman" panose="02020603050405020304" pitchFamily="18" charset="0"/>
                <a:cs typeface="Times New Roman" panose="02020603050405020304" pitchFamily="18" charset="0"/>
              </a:rPr>
              <a:t>(1),</a:t>
            </a:r>
            <a:r>
              <a:rPr lang="it-IT" sz="4000" spc="70" dirty="0" smtClean="0">
                <a:latin typeface="Times New Roman" panose="02020603050405020304" pitchFamily="18" charset="0"/>
                <a:cs typeface="Times New Roman" panose="02020603050405020304" pitchFamily="18" charset="0"/>
              </a:rPr>
              <a:t> </a:t>
            </a:r>
            <a:r>
              <a:rPr lang="it-IT" sz="4000" spc="70" dirty="0">
                <a:latin typeface="Times New Roman" panose="02020603050405020304" pitchFamily="18" charset="0"/>
                <a:cs typeface="Times New Roman" panose="02020603050405020304" pitchFamily="18" charset="0"/>
              </a:rPr>
              <a:t>circa 3,5 miliardi all’anno.</a:t>
            </a:r>
          </a:p>
          <a:p>
            <a:pPr marL="0" indent="0" algn="just" fontAlgn="auto" hangingPunct="0">
              <a:spcAft>
                <a:spcPts val="0"/>
              </a:spcAft>
              <a:buFont typeface="Arial" panose="020B0604020202020204" pitchFamily="34" charset="0"/>
              <a:buNone/>
              <a:defRPr/>
            </a:pPr>
            <a:endParaRPr lang="it-IT" sz="2200" spc="70" dirty="0" smtClean="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endParaRPr lang="it-IT" sz="2200" spc="70" dirty="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endParaRPr lang="it-IT" sz="2200" spc="70" dirty="0" smtClean="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endParaRPr lang="it-IT" sz="2200" spc="70" dirty="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endParaRPr lang="it-IT" sz="2200" spc="70" dirty="0" smtClean="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endParaRPr lang="it-IT" sz="2200" spc="70" dirty="0">
              <a:latin typeface="Times New Roman" panose="02020603050405020304" pitchFamily="18" charset="0"/>
              <a:cs typeface="Times New Roman" panose="02020603050405020304" pitchFamily="18" charset="0"/>
            </a:endParaRPr>
          </a:p>
          <a:p>
            <a:pPr marL="0" indent="0" algn="just" fontAlgn="auto" hangingPunct="0">
              <a:spcAft>
                <a:spcPts val="0"/>
              </a:spcAft>
              <a:buFont typeface="Arial" panose="020B0604020202020204" pitchFamily="34" charset="0"/>
              <a:buNone/>
              <a:defRPr/>
            </a:pPr>
            <a:r>
              <a:rPr lang="it-IT" sz="2200" spc="70" dirty="0" smtClean="0">
                <a:latin typeface="Times New Roman" panose="02020603050405020304" pitchFamily="18" charset="0"/>
                <a:cs typeface="Times New Roman" panose="02020603050405020304" pitchFamily="18" charset="0"/>
              </a:rPr>
              <a:t>(1) Il </a:t>
            </a:r>
            <a:r>
              <a:rPr lang="it-IT" sz="2200" spc="70" dirty="0">
                <a:latin typeface="Times New Roman" panose="02020603050405020304" pitchFamily="18" charset="0"/>
                <a:cs typeface="Times New Roman" panose="02020603050405020304" pitchFamily="18" charset="0"/>
              </a:rPr>
              <a:t>costo tiene conto delle spese per l’emergenza e il pronto soccorso necessari per far fronte all’evento calamitoso, da attuare nel breve termine e con particolare riferimento ai disagi delle popolazioni interessate, per la ricostruzione post evento delle opere infrastrutturali e del patrimonio edilizio danneggiato o distrutto, nonché dei contributi finalizzati alla ripresa delle attività economiche interrotte e per lo sviluppo del territorio e in alcuni casi gli oneri connessi alle agevolazioni di carattere fiscale e contributivo.</a:t>
            </a:r>
          </a:p>
          <a:p>
            <a:pPr marL="0" indent="0" fontAlgn="auto">
              <a:spcAft>
                <a:spcPts val="0"/>
              </a:spcAft>
              <a:buFont typeface="Arial" panose="020B0604020202020204" pitchFamily="34" charset="0"/>
              <a:buNone/>
              <a:defRPr/>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950" y="260350"/>
            <a:ext cx="8856663" cy="6192838"/>
          </a:xfrm>
        </p:spPr>
        <p:txBody>
          <a:bodyPr rtlCol="0">
            <a:normAutofit fontScale="92500" lnSpcReduction="20000"/>
          </a:bodyPr>
          <a:lstStyle/>
          <a:p>
            <a:pPr marL="0" indent="0" algn="ctr" fontAlgn="auto">
              <a:spcAft>
                <a:spcPts val="0"/>
              </a:spcAft>
              <a:buFont typeface="Arial" panose="020B0604020202020204" pitchFamily="34" charset="0"/>
              <a:buNone/>
              <a:defRPr/>
            </a:pPr>
            <a:r>
              <a:rPr lang="it-IT" b="1" dirty="0" smtClean="0"/>
              <a:t>TOTALE </a:t>
            </a:r>
          </a:p>
          <a:p>
            <a:pPr marL="0" indent="0" algn="ctr" fontAlgn="auto">
              <a:spcAft>
                <a:spcPts val="0"/>
              </a:spcAft>
              <a:buFont typeface="Arial" panose="020B0604020202020204" pitchFamily="34" charset="0"/>
              <a:buNone/>
              <a:defRPr/>
            </a:pPr>
            <a:r>
              <a:rPr lang="it-IT" b="1" dirty="0" smtClean="0"/>
              <a:t>   242,5 MLD €</a:t>
            </a:r>
          </a:p>
          <a:p>
            <a:pPr marL="0" indent="0" algn="ctr" fontAlgn="auto">
              <a:spcAft>
                <a:spcPts val="0"/>
              </a:spcAft>
              <a:buFont typeface="Arial" panose="020B0604020202020204" pitchFamily="34" charset="0"/>
              <a:buNone/>
              <a:defRPr/>
            </a:pPr>
            <a:endParaRPr lang="it-IT" b="1" dirty="0"/>
          </a:p>
          <a:p>
            <a:pPr marL="0" indent="0" algn="ctr" fontAlgn="auto">
              <a:spcAft>
                <a:spcPts val="0"/>
              </a:spcAft>
              <a:buFont typeface="Arial" panose="020B0604020202020204" pitchFamily="34" charset="0"/>
              <a:buNone/>
              <a:defRPr/>
            </a:pPr>
            <a:endParaRPr lang="it-IT" b="1" dirty="0" smtClean="0"/>
          </a:p>
          <a:p>
            <a:pPr marL="0" indent="0" algn="ctr" fontAlgn="auto">
              <a:spcAft>
                <a:spcPts val="0"/>
              </a:spcAft>
              <a:buFont typeface="Arial" panose="020B0604020202020204" pitchFamily="34" charset="0"/>
              <a:buNone/>
              <a:defRPr/>
            </a:pPr>
            <a:endParaRPr lang="it-IT" b="1" dirty="0"/>
          </a:p>
          <a:p>
            <a:pPr marL="0" indent="0" fontAlgn="auto">
              <a:spcAft>
                <a:spcPts val="0"/>
              </a:spcAft>
              <a:buFont typeface="Arial" panose="020B0604020202020204" pitchFamily="34" charset="0"/>
              <a:buNone/>
              <a:defRPr/>
            </a:pPr>
            <a:endParaRPr lang="it-IT" b="1" dirty="0" smtClean="0"/>
          </a:p>
          <a:p>
            <a:pPr marL="0" indent="0" fontAlgn="auto">
              <a:spcAft>
                <a:spcPts val="0"/>
              </a:spcAft>
              <a:buFont typeface="Arial" panose="020B0604020202020204" pitchFamily="34" charset="0"/>
              <a:buNone/>
              <a:defRPr/>
            </a:pPr>
            <a:endParaRPr lang="it-IT" sz="2400" b="1" dirty="0" smtClean="0"/>
          </a:p>
          <a:p>
            <a:pPr marL="0" indent="0" fontAlgn="auto">
              <a:spcAft>
                <a:spcPts val="0"/>
              </a:spcAft>
              <a:buFont typeface="Arial" panose="020B0604020202020204" pitchFamily="34" charset="0"/>
              <a:buNone/>
              <a:defRPr/>
            </a:pPr>
            <a:endParaRPr lang="it-IT" sz="2400" b="1" dirty="0"/>
          </a:p>
          <a:p>
            <a:pPr marL="0" indent="0" fontAlgn="auto">
              <a:spcAft>
                <a:spcPts val="0"/>
              </a:spcAft>
              <a:buFont typeface="Arial" panose="020B0604020202020204" pitchFamily="34" charset="0"/>
              <a:buNone/>
              <a:defRPr/>
            </a:pPr>
            <a:endParaRPr lang="it-IT" sz="2400" b="1" dirty="0" smtClean="0"/>
          </a:p>
          <a:p>
            <a:pPr marL="0" indent="0" fontAlgn="auto">
              <a:spcAft>
                <a:spcPts val="0"/>
              </a:spcAft>
              <a:buFont typeface="Arial" panose="020B0604020202020204" pitchFamily="34" charset="0"/>
              <a:buNone/>
              <a:defRPr/>
            </a:pPr>
            <a:r>
              <a:rPr lang="it-IT" sz="2400" b="1" dirty="0" smtClean="0"/>
              <a:t>1944-2009						</a:t>
            </a:r>
            <a:endParaRPr lang="it-IT" sz="2400" b="1" dirty="0"/>
          </a:p>
          <a:p>
            <a:pPr marL="0" indent="0" fontAlgn="auto">
              <a:spcAft>
                <a:spcPts val="0"/>
              </a:spcAft>
              <a:buFont typeface="Arial" panose="020B0604020202020204" pitchFamily="34" charset="0"/>
              <a:buNone/>
              <a:defRPr/>
            </a:pPr>
            <a:r>
              <a:rPr lang="it-IT" sz="2400" b="1" dirty="0" smtClean="0"/>
              <a:t>								1944-2009</a:t>
            </a:r>
          </a:p>
          <a:p>
            <a:pPr marL="0" indent="0" fontAlgn="auto">
              <a:spcAft>
                <a:spcPts val="0"/>
              </a:spcAft>
              <a:buFont typeface="Arial" panose="020B0604020202020204" pitchFamily="34" charset="0"/>
              <a:buNone/>
              <a:defRPr/>
            </a:pPr>
            <a:endParaRPr lang="it-IT" sz="2400" b="1" dirty="0" smtClean="0"/>
          </a:p>
          <a:p>
            <a:pPr marL="0" indent="0" fontAlgn="auto">
              <a:spcAft>
                <a:spcPts val="0"/>
              </a:spcAft>
              <a:buFont typeface="Arial" panose="020B0604020202020204" pitchFamily="34" charset="0"/>
              <a:buNone/>
              <a:defRPr/>
            </a:pPr>
            <a:endParaRPr lang="it-IT" sz="2400" b="1" dirty="0"/>
          </a:p>
          <a:p>
            <a:pPr marL="0" indent="0" fontAlgn="auto">
              <a:spcAft>
                <a:spcPts val="0"/>
              </a:spcAft>
              <a:buFont typeface="Arial" panose="020B0604020202020204" pitchFamily="34" charset="0"/>
              <a:buNone/>
              <a:defRPr/>
            </a:pPr>
            <a:endParaRPr lang="it-IT" sz="2400" b="1" dirty="0" smtClean="0"/>
          </a:p>
          <a:p>
            <a:pPr marL="0" indent="0" fontAlgn="auto">
              <a:spcAft>
                <a:spcPts val="0"/>
              </a:spcAft>
              <a:buFont typeface="Arial" panose="020B0604020202020204" pitchFamily="34" charset="0"/>
              <a:buNone/>
              <a:defRPr/>
            </a:pPr>
            <a:r>
              <a:rPr lang="it-IT" sz="2400" b="1" dirty="0" smtClean="0"/>
              <a:t>2010-2012							2010-2012</a:t>
            </a:r>
            <a:endParaRPr lang="it-IT" sz="2400" b="1" dirty="0"/>
          </a:p>
        </p:txBody>
      </p:sp>
      <p:sp>
        <p:nvSpPr>
          <p:cNvPr id="7" name="Rettangolo 6"/>
          <p:cNvSpPr/>
          <p:nvPr/>
        </p:nvSpPr>
        <p:spPr>
          <a:xfrm>
            <a:off x="3203575" y="188913"/>
            <a:ext cx="2736850" cy="12239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cxnSp>
        <p:nvCxnSpPr>
          <p:cNvPr id="9" name="Connettore 1 8"/>
          <p:cNvCxnSpPr/>
          <p:nvPr/>
        </p:nvCxnSpPr>
        <p:spPr>
          <a:xfrm>
            <a:off x="2411413" y="1196975"/>
            <a:ext cx="8651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2411413" y="1196975"/>
            <a:ext cx="0" cy="1368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ttangolo 11"/>
          <p:cNvSpPr/>
          <p:nvPr/>
        </p:nvSpPr>
        <p:spPr>
          <a:xfrm>
            <a:off x="1476375" y="2565400"/>
            <a:ext cx="1871663" cy="647700"/>
          </a:xfrm>
          <a:prstGeom prst="rect">
            <a:avLst/>
          </a:prstGeom>
          <a:solidFill>
            <a:schemeClr val="tx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TERREMOTI</a:t>
            </a:r>
          </a:p>
          <a:p>
            <a:pPr algn="ctr" fontAlgn="auto">
              <a:spcBef>
                <a:spcPts val="0"/>
              </a:spcBef>
              <a:spcAft>
                <a:spcPts val="0"/>
              </a:spcAft>
              <a:defRPr/>
            </a:pPr>
            <a:r>
              <a:rPr lang="it-IT" dirty="0"/>
              <a:t>181 MLD €</a:t>
            </a:r>
            <a:endParaRPr lang="it-IT" dirty="0"/>
          </a:p>
        </p:txBody>
      </p:sp>
      <p:cxnSp>
        <p:nvCxnSpPr>
          <p:cNvPr id="14" name="Connettore 1 13"/>
          <p:cNvCxnSpPr>
            <a:stCxn id="12" idx="3"/>
          </p:cNvCxnSpPr>
          <p:nvPr/>
        </p:nvCxnSpPr>
        <p:spPr>
          <a:xfrm>
            <a:off x="3348038" y="2889250"/>
            <a:ext cx="7191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a:off x="4067175" y="2889250"/>
            <a:ext cx="0" cy="29162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1 17"/>
          <p:cNvCxnSpPr/>
          <p:nvPr/>
        </p:nvCxnSpPr>
        <p:spPr>
          <a:xfrm>
            <a:off x="3276600" y="4149725"/>
            <a:ext cx="7905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1 19"/>
          <p:cNvCxnSpPr/>
          <p:nvPr/>
        </p:nvCxnSpPr>
        <p:spPr>
          <a:xfrm>
            <a:off x="3276600" y="5805488"/>
            <a:ext cx="790575"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ttangolo 20"/>
          <p:cNvSpPr/>
          <p:nvPr/>
        </p:nvSpPr>
        <p:spPr>
          <a:xfrm>
            <a:off x="1979613" y="3978275"/>
            <a:ext cx="1296987" cy="341313"/>
          </a:xfrm>
          <a:prstGeom prst="rect">
            <a:avLst/>
          </a:prstGeom>
          <a:effectLst>
            <a:outerShdw blurRad="50800" dist="50800" dir="5400000" algn="ctr" rotWithShape="0">
              <a:schemeClr val="bg2"/>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a:t>168 MLD </a:t>
            </a:r>
            <a:r>
              <a:rPr lang="it-IT" dirty="0"/>
              <a:t>€</a:t>
            </a:r>
          </a:p>
        </p:txBody>
      </p:sp>
      <p:sp>
        <p:nvSpPr>
          <p:cNvPr id="22" name="Rettangolo 21"/>
          <p:cNvSpPr/>
          <p:nvPr/>
        </p:nvSpPr>
        <p:spPr>
          <a:xfrm>
            <a:off x="1979613" y="5607050"/>
            <a:ext cx="1296987" cy="342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13 MLD €</a:t>
            </a:r>
            <a:endParaRPr lang="it-IT" dirty="0"/>
          </a:p>
        </p:txBody>
      </p:sp>
      <p:cxnSp>
        <p:nvCxnSpPr>
          <p:cNvPr id="23" name="Connettore 1 22"/>
          <p:cNvCxnSpPr/>
          <p:nvPr/>
        </p:nvCxnSpPr>
        <p:spPr>
          <a:xfrm>
            <a:off x="6011863" y="1196975"/>
            <a:ext cx="863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a:off x="6875463" y="1196975"/>
            <a:ext cx="0" cy="1368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ttangolo 25"/>
          <p:cNvSpPr/>
          <p:nvPr/>
        </p:nvSpPr>
        <p:spPr>
          <a:xfrm>
            <a:off x="5940425" y="2565400"/>
            <a:ext cx="2087563" cy="935038"/>
          </a:xfrm>
          <a:prstGeom prst="rect">
            <a:avLst/>
          </a:prstGeom>
          <a:solidFill>
            <a:schemeClr val="tx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DISSESTO IDROGEOLOGICO</a:t>
            </a:r>
          </a:p>
          <a:p>
            <a:pPr algn="ctr" fontAlgn="auto">
              <a:spcBef>
                <a:spcPts val="0"/>
              </a:spcBef>
              <a:spcAft>
                <a:spcPts val="0"/>
              </a:spcAft>
              <a:defRPr/>
            </a:pPr>
            <a:r>
              <a:rPr lang="it-IT" dirty="0"/>
              <a:t>61,5 MLD €</a:t>
            </a:r>
            <a:endParaRPr lang="it-IT" dirty="0"/>
          </a:p>
        </p:txBody>
      </p:sp>
      <p:cxnSp>
        <p:nvCxnSpPr>
          <p:cNvPr id="28" name="Connettore 1 27"/>
          <p:cNvCxnSpPr/>
          <p:nvPr/>
        </p:nvCxnSpPr>
        <p:spPr>
          <a:xfrm>
            <a:off x="5219700" y="2889250"/>
            <a:ext cx="7207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ttore 1 29"/>
          <p:cNvCxnSpPr/>
          <p:nvPr/>
        </p:nvCxnSpPr>
        <p:spPr>
          <a:xfrm>
            <a:off x="5219700" y="2889250"/>
            <a:ext cx="0" cy="3060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ttore 1 31"/>
          <p:cNvCxnSpPr/>
          <p:nvPr/>
        </p:nvCxnSpPr>
        <p:spPr>
          <a:xfrm>
            <a:off x="5219700" y="4508500"/>
            <a:ext cx="7921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ttore 1 32"/>
          <p:cNvCxnSpPr/>
          <p:nvPr/>
        </p:nvCxnSpPr>
        <p:spPr>
          <a:xfrm>
            <a:off x="5219700" y="5949950"/>
            <a:ext cx="792163"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ttangolo 33"/>
          <p:cNvSpPr/>
          <p:nvPr/>
        </p:nvSpPr>
        <p:spPr>
          <a:xfrm>
            <a:off x="6011863" y="4346575"/>
            <a:ext cx="1223962" cy="450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54 MLD €</a:t>
            </a:r>
            <a:endParaRPr lang="it-IT" dirty="0"/>
          </a:p>
        </p:txBody>
      </p:sp>
      <p:sp>
        <p:nvSpPr>
          <p:cNvPr id="35" name="Rettangolo 34"/>
          <p:cNvSpPr/>
          <p:nvPr/>
        </p:nvSpPr>
        <p:spPr>
          <a:xfrm>
            <a:off x="6011863" y="5732463"/>
            <a:ext cx="1223962" cy="450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7,5 MLD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contenuto 2"/>
          <p:cNvSpPr>
            <a:spLocks noGrp="1"/>
          </p:cNvSpPr>
          <p:nvPr>
            <p:ph idx="1"/>
          </p:nvPr>
        </p:nvSpPr>
        <p:spPr>
          <a:xfrm>
            <a:off x="457200" y="188913"/>
            <a:ext cx="8229600" cy="6264275"/>
          </a:xfrm>
        </p:spPr>
        <p:txBody>
          <a:bodyPr/>
          <a:lstStyle/>
          <a:p>
            <a:pPr marL="0" indent="0" algn="just" hangingPunct="0">
              <a:buFont typeface="Arial" charset="0"/>
              <a:buNone/>
            </a:pPr>
            <a:r>
              <a:rPr lang="it-IT" sz="2800" smtClean="0">
                <a:latin typeface="Times New Roman" pitchFamily="18" charset="0"/>
                <a:cs typeface="Times New Roman" pitchFamily="18" charset="0"/>
              </a:rPr>
              <a:t>Il 75% del costo, pari a circa 181 miliardi, riguarda i terremoti e il restante 25%, circa 61,5 miliardi, il dissesto idrogeologico. Il costo medio annuo, riguardo all’intero periodo considerato, è pari a circa 2,6 miliardi per i terremoti e a meno di 1 miliardo per alluvioni e frane.</a:t>
            </a:r>
          </a:p>
          <a:p>
            <a:pPr marL="0" indent="0" algn="just">
              <a:buFont typeface="Arial" charset="0"/>
              <a:buNone/>
            </a:pPr>
            <a:r>
              <a:rPr lang="it-IT" sz="2800" smtClean="0">
                <a:latin typeface="Times New Roman" pitchFamily="18" charset="0"/>
                <a:cs typeface="Times New Roman" pitchFamily="18" charset="0"/>
              </a:rPr>
              <a:t>Il 55% dei 242,5 miliardi, circa 132,5 miliardi, riguarda il costo dei danni provocati da eventi che si sono verificati tra il 1944 ed il 1990 (circa 2,8 miliardi annui). Il 37%, poco meno di 90 miliardi, a danni relativi a eventi che si sono verificati tra il 1991 e il 2009 (circa 4,7 miliardi annui) e il restante 8% circa 20,5 miliardi, dal 2010 a oggi (circa 6,8 miliardi all’anno).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913"/>
            <a:ext cx="8229600" cy="5937250"/>
          </a:xfrm>
        </p:spPr>
        <p:txBody>
          <a:bodyPr rtlCol="0">
            <a:normAutofit fontScale="85000" lnSpcReduction="10000"/>
          </a:bodyPr>
          <a:lstStyle/>
          <a:p>
            <a:pPr marL="0" indent="0" algn="just" fontAlgn="auto" hangingPunct="0">
              <a:spcAft>
                <a:spcPts val="0"/>
              </a:spcAft>
              <a:buFont typeface="Arial" panose="020B0604020202020204" pitchFamily="34" charset="0"/>
              <a:buNone/>
              <a:defRPr/>
            </a:pPr>
            <a:r>
              <a:rPr lang="it-IT" sz="3300" dirty="0">
                <a:latin typeface="Times New Roman" panose="02020603050405020304" pitchFamily="18" charset="0"/>
                <a:cs typeface="Times New Roman" panose="02020603050405020304" pitchFamily="18" charset="0"/>
              </a:rPr>
              <a:t>In particolare, il costo relativo all’ultimo triennio tiene conto del costo dei danni diretti provocati dal recente terremoto di maggio 2012, che ha interessato le regioni Emilia Romagna, Lombardia e Veneto, stimato dalle autorità italiane in 13,3 miliardi, nonché del volume medio annuo dei danni del dissesto idrogeologico degli ultimi 20 anni, indicato dall’attuale Ministro dell’Ambiente in 2,5 miliardi. Per quanto riguarda invece il costo dei danni complessivi al 2009, pari a 222 miliardi a prezzi 2011, si fa riferimento ai costi riportati nel rapporto “Terra e sviluppo. Decalogo della Terra 2010 – Rapporto sullo stato del territorio italiano” realizzato dal centro studi del Consiglio Nazionale dei geologi (CNG) in collaborazione con il </a:t>
            </a:r>
            <a:r>
              <a:rPr lang="it-IT" sz="3300" dirty="0" err="1">
                <a:latin typeface="Times New Roman" panose="02020603050405020304" pitchFamily="18" charset="0"/>
                <a:cs typeface="Times New Roman" panose="02020603050405020304" pitchFamily="18" charset="0"/>
              </a:rPr>
              <a:t>Cresme</a:t>
            </a:r>
            <a:r>
              <a:rPr lang="it-IT" sz="3300" dirty="0">
                <a:latin typeface="Times New Roman" panose="02020603050405020304" pitchFamily="18" charset="0"/>
                <a:cs typeface="Times New Roman" panose="02020603050405020304" pitchFamily="18" charset="0"/>
              </a:rPr>
              <a:t>, attualizzati al 2011.</a:t>
            </a:r>
          </a:p>
          <a:p>
            <a:pPr marL="0" indent="0" fontAlgn="auto">
              <a:spcAft>
                <a:spcPts val="0"/>
              </a:spcAft>
              <a:buFont typeface="Arial" panose="020B0604020202020204" pitchFamily="34" charset="0"/>
              <a:buNone/>
              <a:defRPr/>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913"/>
            <a:ext cx="8229600" cy="5937250"/>
          </a:xfrm>
        </p:spPr>
        <p:txBody>
          <a:bodyPr rtlCol="0">
            <a:normAutofit fontScale="77500" lnSpcReduction="20000"/>
          </a:bodyPr>
          <a:lstStyle/>
          <a:p>
            <a:pPr marL="0" indent="0" algn="just" fontAlgn="auto" hangingPunct="0">
              <a:spcAft>
                <a:spcPts val="0"/>
              </a:spcAft>
              <a:buFont typeface="Arial" panose="020B0604020202020204" pitchFamily="34" charset="0"/>
              <a:buNone/>
              <a:defRPr/>
            </a:pPr>
            <a:r>
              <a:rPr lang="it-IT" dirty="0"/>
              <a:t>Il dato annuale di tali costi è in aumento; infatti:</a:t>
            </a:r>
          </a:p>
          <a:p>
            <a:pPr marL="0" indent="0" algn="just" fontAlgn="auto" hangingPunct="0">
              <a:spcAft>
                <a:spcPts val="0"/>
              </a:spcAft>
              <a:buFont typeface="Arial" panose="020B0604020202020204" pitchFamily="34" charset="0"/>
              <a:buNone/>
              <a:defRPr/>
            </a:pPr>
            <a:r>
              <a:rPr lang="it-IT" dirty="0"/>
              <a:t>per il periodo 1944/1990		</a:t>
            </a:r>
            <a:r>
              <a:rPr lang="it-IT" dirty="0" smtClean="0"/>
              <a:t>circa </a:t>
            </a:r>
            <a:r>
              <a:rPr lang="it-IT" dirty="0"/>
              <a:t>2,8 miliardi all’anno</a:t>
            </a:r>
          </a:p>
          <a:p>
            <a:pPr marL="0" indent="0" algn="just" fontAlgn="auto" hangingPunct="0">
              <a:spcAft>
                <a:spcPts val="0"/>
              </a:spcAft>
              <a:buFont typeface="Arial" panose="020B0604020202020204" pitchFamily="34" charset="0"/>
              <a:buNone/>
              <a:defRPr/>
            </a:pPr>
            <a:r>
              <a:rPr lang="it-IT" dirty="0"/>
              <a:t>per il periodo 1991/2009		</a:t>
            </a:r>
            <a:r>
              <a:rPr lang="it-IT" dirty="0" smtClean="0"/>
              <a:t>circa </a:t>
            </a:r>
            <a:r>
              <a:rPr lang="it-IT" dirty="0"/>
              <a:t>4,7 miliardi all’anno </a:t>
            </a:r>
          </a:p>
          <a:p>
            <a:pPr marL="0" indent="0" algn="just" fontAlgn="auto" hangingPunct="0">
              <a:spcAft>
                <a:spcPts val="0"/>
              </a:spcAft>
              <a:buFont typeface="Arial" panose="020B0604020202020204" pitchFamily="34" charset="0"/>
              <a:buNone/>
              <a:defRPr/>
            </a:pPr>
            <a:r>
              <a:rPr lang="it-IT" dirty="0"/>
              <a:t>per il periodo successivo 2010/2018	circa 6,8 miliardi all’anno </a:t>
            </a:r>
          </a:p>
          <a:p>
            <a:pPr marL="0" indent="0" algn="just" fontAlgn="auto" hangingPunct="0">
              <a:spcAft>
                <a:spcPts val="0"/>
              </a:spcAft>
              <a:buFont typeface="Arial" panose="020B0604020202020204" pitchFamily="34" charset="0"/>
              <a:buNone/>
              <a:defRPr/>
            </a:pPr>
            <a:r>
              <a:rPr lang="it-IT" dirty="0"/>
              <a:t>Questi dati in valore sono stati attualizzati ai prezzi dell’anno 2011.</a:t>
            </a:r>
          </a:p>
          <a:p>
            <a:pPr marL="0" indent="0" algn="just" fontAlgn="auto" hangingPunct="0">
              <a:spcAft>
                <a:spcPts val="0"/>
              </a:spcAft>
              <a:buFont typeface="Arial" panose="020B0604020202020204" pitchFamily="34" charset="0"/>
              <a:buNone/>
              <a:defRPr/>
            </a:pPr>
            <a:r>
              <a:rPr lang="it-IT" dirty="0"/>
              <a:t>Nel citato rapporto detti dati sono stati elaborati per area geografica e sono stati indicati tutti gli eventi calamitosi del periodo considerato.</a:t>
            </a:r>
          </a:p>
          <a:p>
            <a:pPr marL="0" indent="0" algn="just" fontAlgn="auto" hangingPunct="0">
              <a:spcAft>
                <a:spcPts val="0"/>
              </a:spcAft>
              <a:buFont typeface="Arial" panose="020B0604020202020204" pitchFamily="34" charset="0"/>
              <a:buNone/>
              <a:defRPr/>
            </a:pPr>
            <a:r>
              <a:rPr lang="it-IT" dirty="0"/>
              <a:t>Per completare questa seconda parte del mio intervento in cui ho riportato i dati relativi ai valori dei danni causati da eventi sismici in circa 3 – 4 miliardi di € per anno, va messo in evidenza che spaccando i dati dei danni nei tre citati periodi 1994/1990, 1991/2009, 2010/2018, si rileva che il dato medio annuale cresce da € 2,8 per il primo periodo, € 4,7 per il secondo periodo ed infine 6,8 miliardi di € per il terzo periodo.</a:t>
            </a:r>
          </a:p>
          <a:p>
            <a:pPr marL="0" indent="0" fontAlgn="auto">
              <a:spcAft>
                <a:spcPts val="0"/>
              </a:spcAft>
              <a:buFont typeface="Arial" panose="020B0604020202020204" pitchFamily="34" charset="0"/>
              <a:buNone/>
              <a:defRPr/>
            </a:pP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5888"/>
            <a:ext cx="8229600" cy="6010275"/>
          </a:xfrm>
        </p:spPr>
        <p:txBody>
          <a:bodyPr rtlCol="0">
            <a:normAutofit lnSpcReduction="10000"/>
          </a:bodyPr>
          <a:lstStyle/>
          <a:p>
            <a:pPr marL="0" indent="0" algn="just" fontAlgn="auto" hangingPunct="0">
              <a:spcAft>
                <a:spcPts val="0"/>
              </a:spcAft>
              <a:buFont typeface="Arial" panose="020B0604020202020204" pitchFamily="34" charset="0"/>
              <a:buNone/>
              <a:defRPr/>
            </a:pPr>
            <a:r>
              <a:rPr lang="it-IT" dirty="0"/>
              <a:t>Per entrare nel merito della tematica ritengo che sia necessario, seppure in modo assiomatico mettere in evidenza i seguenti tre aspetti:</a:t>
            </a:r>
          </a:p>
          <a:p>
            <a:pPr algn="just" fontAlgn="auto" hangingPunct="0">
              <a:spcAft>
                <a:spcPts val="0"/>
              </a:spcAft>
              <a:buFont typeface="Arial" panose="020B0604020202020204" pitchFamily="34" charset="0"/>
              <a:buChar char="•"/>
              <a:defRPr/>
            </a:pPr>
            <a:r>
              <a:rPr lang="it-IT" dirty="0"/>
              <a:t>la prevenzione è un fatto culturale la cui condivisione massificata presuppone tempi medio – lunghi</a:t>
            </a:r>
          </a:p>
          <a:p>
            <a:pPr algn="just" fontAlgn="auto" hangingPunct="0">
              <a:spcAft>
                <a:spcPts val="0"/>
              </a:spcAft>
              <a:buFont typeface="Arial" panose="020B0604020202020204" pitchFamily="34" charset="0"/>
              <a:buChar char="•"/>
              <a:defRPr/>
            </a:pPr>
            <a:r>
              <a:rPr lang="it-IT" dirty="0"/>
              <a:t>definire se, una volta acquisita, la cultura della prevenzione, le concrete azioni debbano essere fatte dallo Stato, oppure dal privato</a:t>
            </a:r>
          </a:p>
          <a:p>
            <a:pPr algn="just" fontAlgn="auto" hangingPunct="0">
              <a:spcAft>
                <a:spcPts val="0"/>
              </a:spcAft>
              <a:buFont typeface="Arial" panose="020B0604020202020204" pitchFamily="34" charset="0"/>
              <a:buChar char="•"/>
              <a:defRPr/>
            </a:pPr>
            <a:r>
              <a:rPr lang="it-IT" dirty="0"/>
              <a:t>infine, se è possibile immaginare una o poche azioni, oppure una miriade di azioni a carico di soggetti diversi.</a:t>
            </a:r>
          </a:p>
          <a:p>
            <a:pPr marL="0" indent="0" fontAlgn="auto">
              <a:spcAft>
                <a:spcPts val="0"/>
              </a:spcAft>
              <a:buFont typeface="Arial" panose="020B0604020202020204" pitchFamily="34" charset="0"/>
              <a:buNone/>
              <a:defRP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350"/>
            <a:ext cx="8229600" cy="5865813"/>
          </a:xfrm>
        </p:spPr>
        <p:txBody>
          <a:bodyPr rtlCol="0">
            <a:normAutofit/>
          </a:bodyPr>
          <a:lstStyle/>
          <a:p>
            <a:pPr marL="0" indent="0" fontAlgn="auto" hangingPunct="0">
              <a:spcAft>
                <a:spcPts val="0"/>
              </a:spcAft>
              <a:buFont typeface="Arial" panose="020B0604020202020204" pitchFamily="34" charset="0"/>
              <a:buNone/>
              <a:defRPr/>
            </a:pPr>
            <a:r>
              <a:rPr lang="it-IT" sz="4000" dirty="0">
                <a:latin typeface="Times New Roman" panose="02020603050405020304" pitchFamily="18" charset="0"/>
                <a:cs typeface="Times New Roman" panose="02020603050405020304" pitchFamily="18" charset="0"/>
              </a:rPr>
              <a:t>Tali leve, a mio avviso, sono le seguenti:</a:t>
            </a:r>
          </a:p>
          <a:p>
            <a:pPr fontAlgn="auto" hangingPunct="0">
              <a:spcAft>
                <a:spcPts val="0"/>
              </a:spcAft>
              <a:buFont typeface="Arial" panose="020B0604020202020204" pitchFamily="34" charset="0"/>
              <a:buChar char="•"/>
              <a:defRPr/>
            </a:pPr>
            <a:r>
              <a:rPr lang="it-IT" sz="4000" dirty="0">
                <a:latin typeface="Times New Roman" panose="02020603050405020304" pitchFamily="18" charset="0"/>
                <a:cs typeface="Times New Roman" panose="02020603050405020304" pitchFamily="18" charset="0"/>
              </a:rPr>
              <a:t>il potere del pubblico: i divieti e la programmazione di opere pubbliche con criteri di priorità</a:t>
            </a:r>
          </a:p>
          <a:p>
            <a:pPr fontAlgn="auto" hangingPunct="0">
              <a:spcAft>
                <a:spcPts val="0"/>
              </a:spcAft>
              <a:buFont typeface="Arial" panose="020B0604020202020204" pitchFamily="34" charset="0"/>
              <a:buChar char="•"/>
              <a:defRPr/>
            </a:pPr>
            <a:r>
              <a:rPr lang="it-IT" sz="4000" dirty="0">
                <a:latin typeface="Times New Roman" panose="02020603050405020304" pitchFamily="18" charset="0"/>
                <a:cs typeface="Times New Roman" panose="02020603050405020304" pitchFamily="18" charset="0"/>
              </a:rPr>
              <a:t>fiscali</a:t>
            </a:r>
          </a:p>
          <a:p>
            <a:pPr fontAlgn="auto" hangingPunct="0">
              <a:spcAft>
                <a:spcPts val="0"/>
              </a:spcAft>
              <a:buFont typeface="Arial" panose="020B0604020202020204" pitchFamily="34" charset="0"/>
              <a:buChar char="•"/>
              <a:defRPr/>
            </a:pPr>
            <a:r>
              <a:rPr lang="it-IT" sz="4000" dirty="0">
                <a:latin typeface="Times New Roman" panose="02020603050405020304" pitchFamily="18" charset="0"/>
                <a:cs typeface="Times New Roman" panose="02020603050405020304" pitchFamily="18" charset="0"/>
              </a:rPr>
              <a:t>finanziarie</a:t>
            </a:r>
          </a:p>
          <a:p>
            <a:pPr fontAlgn="auto" hangingPunct="0">
              <a:spcAft>
                <a:spcPts val="0"/>
              </a:spcAft>
              <a:buFont typeface="Arial" panose="020B0604020202020204" pitchFamily="34" charset="0"/>
              <a:buChar char="•"/>
              <a:defRPr/>
            </a:pPr>
            <a:r>
              <a:rPr lang="it-IT" sz="4000" dirty="0">
                <a:latin typeface="Times New Roman" panose="02020603050405020304" pitchFamily="18" charset="0"/>
                <a:cs typeface="Times New Roman" panose="02020603050405020304" pitchFamily="18" charset="0"/>
              </a:rPr>
              <a:t>urbanistiche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813"/>
            <a:ext cx="8229600" cy="6192837"/>
          </a:xfrm>
        </p:spPr>
        <p:txBody>
          <a:bodyPr rtlCol="0">
            <a:normAutofit fontScale="92500" lnSpcReduction="10000"/>
          </a:bodyPr>
          <a:lstStyle/>
          <a:p>
            <a:pPr marL="0" indent="0" algn="just" fontAlgn="auto" hangingPunct="0">
              <a:spcAft>
                <a:spcPts val="0"/>
              </a:spcAft>
              <a:buFont typeface="Arial" panose="020B0604020202020204" pitchFamily="34" charset="0"/>
              <a:buNone/>
              <a:defRPr/>
            </a:pPr>
            <a:r>
              <a:rPr lang="it-IT" dirty="0"/>
              <a:t>In questo punto rientra anche “la tematica relativa all’utilizzo dei fondi comunitari”.</a:t>
            </a:r>
          </a:p>
          <a:p>
            <a:pPr marL="0" indent="0" algn="just" fontAlgn="auto" hangingPunct="0">
              <a:spcAft>
                <a:spcPts val="0"/>
              </a:spcAft>
              <a:buFont typeface="Arial" panose="020B0604020202020204" pitchFamily="34" charset="0"/>
              <a:buNone/>
              <a:defRPr/>
            </a:pPr>
            <a:r>
              <a:rPr lang="it-IT" dirty="0"/>
              <a:t>I fondi comunitari in questi giorni sono di estrema attualità in quanto si è chiusa la rendicontazione del piano operativo FESR 2007/2014 e viene definito il nuovo piano operativo 2014/2020</a:t>
            </a:r>
            <a:r>
              <a:rPr lang="it-IT" dirty="0" smtClean="0"/>
              <a:t>.</a:t>
            </a:r>
          </a:p>
          <a:p>
            <a:pPr marL="0" indent="0" algn="just" fontAlgn="auto" hangingPunct="0">
              <a:spcAft>
                <a:spcPts val="0"/>
              </a:spcAft>
              <a:buFont typeface="Arial" panose="020B0604020202020204" pitchFamily="34" charset="0"/>
              <a:buNone/>
              <a:defRPr/>
            </a:pPr>
            <a:r>
              <a:rPr lang="it-IT" dirty="0"/>
              <a:t>In ordine alla rendicontazione del PO 2007/2014 il quotidiano “La Repubblica” del 02/01/2016 ha così titolato l’apertura della cronaca siciliana come segue: “Sette anni di progetti e spese inutili – ecco dove sono finiti i fondi europei”. L’inchiesta. Si chiude il periodo di finanziamento 2007/2014: uno spreco di 4,5 miliardi di €.</a:t>
            </a:r>
          </a:p>
          <a:p>
            <a:pPr marL="0" indent="0" algn="just" fontAlgn="auto" hangingPunct="0">
              <a:spcAft>
                <a:spcPts val="0"/>
              </a:spcAft>
              <a:buFont typeface="Arial" panose="020B0604020202020204" pitchFamily="34" charset="0"/>
              <a:buNone/>
              <a:defRPr/>
            </a:pPr>
            <a:endParaRPr lang="it-IT" dirty="0" smtClean="0"/>
          </a:p>
          <a:p>
            <a:pPr marL="0" indent="0" algn="just" fontAlgn="auto" hangingPunct="0">
              <a:spcAft>
                <a:spcPts val="0"/>
              </a:spcAft>
              <a:buFont typeface="Arial" panose="020B0604020202020204" pitchFamily="34" charset="0"/>
              <a:buNone/>
              <a:defRPr/>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925</Words>
  <Application>Microsoft Office PowerPoint</Application>
  <PresentationFormat>Presentazione su schermo (4:3)</PresentationFormat>
  <Paragraphs>69</Paragraphs>
  <Slides>11</Slides>
  <Notes>0</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11</vt:i4>
      </vt:variant>
    </vt:vector>
  </HeadingPairs>
  <TitlesOfParts>
    <vt:vector size="15" baseType="lpstr">
      <vt:lpstr>Calibri</vt:lpstr>
      <vt:lpstr>Arial</vt:lpstr>
      <vt:lpstr>Times New Roman</vt:lpstr>
      <vt:lpstr>Tema di Office</vt:lpstr>
      <vt:lpstr>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SCALETTA  CREDEM – STUDIO POGLIESE</dc:title>
  <dc:creator>valentina01</dc:creator>
  <cp:lastModifiedBy>Rosanna</cp:lastModifiedBy>
  <cp:revision>9</cp:revision>
  <cp:lastPrinted>2016-01-13T07:50:16Z</cp:lastPrinted>
  <dcterms:created xsi:type="dcterms:W3CDTF">2015-03-11T07:33:23Z</dcterms:created>
  <dcterms:modified xsi:type="dcterms:W3CDTF">2016-01-13T08:54:57Z</dcterms:modified>
</cp:coreProperties>
</file>