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3"/>
  </p:notesMasterIdLst>
  <p:handoutMasterIdLst>
    <p:handoutMasterId r:id="rId34"/>
  </p:handoutMasterIdLst>
  <p:sldIdLst>
    <p:sldId id="256" r:id="rId2"/>
    <p:sldId id="550" r:id="rId3"/>
    <p:sldId id="262" r:id="rId4"/>
    <p:sldId id="265" r:id="rId5"/>
    <p:sldId id="545" r:id="rId6"/>
    <p:sldId id="422" r:id="rId7"/>
    <p:sldId id="426" r:id="rId8"/>
    <p:sldId id="427" r:id="rId9"/>
    <p:sldId id="428" r:id="rId10"/>
    <p:sldId id="429" r:id="rId11"/>
    <p:sldId id="430" r:id="rId12"/>
    <p:sldId id="438" r:id="rId13"/>
    <p:sldId id="437" r:id="rId14"/>
    <p:sldId id="431" r:id="rId15"/>
    <p:sldId id="546" r:id="rId16"/>
    <p:sldId id="547" r:id="rId17"/>
    <p:sldId id="548" r:id="rId18"/>
    <p:sldId id="549" r:id="rId19"/>
    <p:sldId id="543" r:id="rId20"/>
    <p:sldId id="533" r:id="rId21"/>
    <p:sldId id="534" r:id="rId22"/>
    <p:sldId id="535" r:id="rId23"/>
    <p:sldId id="536" r:id="rId24"/>
    <p:sldId id="537" r:id="rId25"/>
    <p:sldId id="544" r:id="rId26"/>
    <p:sldId id="538" r:id="rId27"/>
    <p:sldId id="539" r:id="rId28"/>
    <p:sldId id="540" r:id="rId29"/>
    <p:sldId id="541" r:id="rId30"/>
    <p:sldId id="542" r:id="rId31"/>
    <p:sldId id="551" r:id="rId3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8EA3A9D-6A31-8746-A158-E70B42EAFE66}">
          <p14:sldIdLst>
            <p14:sldId id="256"/>
          </p14:sldIdLst>
        </p14:section>
        <p14:section name="angelo" id="{6B2D6C88-AEA6-A24C-A8ED-098F3FCF58F9}">
          <p14:sldIdLst>
            <p14:sldId id="550"/>
            <p14:sldId id="262"/>
            <p14:sldId id="265"/>
            <p14:sldId id="545"/>
            <p14:sldId id="422"/>
            <p14:sldId id="426"/>
            <p14:sldId id="427"/>
            <p14:sldId id="428"/>
            <p14:sldId id="429"/>
            <p14:sldId id="430"/>
            <p14:sldId id="438"/>
            <p14:sldId id="437"/>
            <p14:sldId id="431"/>
            <p14:sldId id="546"/>
            <p14:sldId id="547"/>
            <p14:sldId id="548"/>
            <p14:sldId id="549"/>
            <p14:sldId id="543"/>
            <p14:sldId id="533"/>
            <p14:sldId id="534"/>
            <p14:sldId id="535"/>
            <p14:sldId id="536"/>
            <p14:sldId id="537"/>
            <p14:sldId id="544"/>
            <p14:sldId id="538"/>
            <p14:sldId id="539"/>
            <p14:sldId id="540"/>
            <p14:sldId id="541"/>
            <p14:sldId id="542"/>
            <p14:sldId id="55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A9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843" autoAdjust="0"/>
    <p:restoredTop sz="95591" autoAdjust="0"/>
  </p:normalViewPr>
  <p:slideViewPr>
    <p:cSldViewPr snapToGrid="0" snapToObjects="1">
      <p:cViewPr>
        <p:scale>
          <a:sx n="80" d="100"/>
          <a:sy n="80" d="100"/>
        </p:scale>
        <p:origin x="-3246" y="-9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3" d="100"/>
          <a:sy n="53" d="100"/>
        </p:scale>
        <p:origin x="-179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651E8D2-A467-4B41-A952-25265A2027E1}" type="datetimeFigureOut">
              <a:rPr lang="it-IT" smtClean="0"/>
              <a:pPr/>
              <a:t>25/05/2015</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269FBB85-2ED3-4A55-8974-F32D4AC254D6}" type="slidenum">
              <a:rPr lang="it-IT" smtClean="0"/>
              <a:pPr/>
              <a:t>‹N›</a:t>
            </a:fld>
            <a:endParaRPr lang="it-IT"/>
          </a:p>
        </p:txBody>
      </p:sp>
    </p:spTree>
    <p:extLst>
      <p:ext uri="{BB962C8B-B14F-4D97-AF65-F5344CB8AC3E}">
        <p14:creationId xmlns:p14="http://schemas.microsoft.com/office/powerpoint/2010/main" val="284697746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1ACA67C-952A-446F-9C02-DA612EE1E1E2}" type="datetimeFigureOut">
              <a:rPr lang="it-IT" smtClean="0"/>
              <a:pPr/>
              <a:t>25/05/2015</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356B1E8-B8EE-47B5-8345-AC41E38CB0C9}" type="slidenum">
              <a:rPr lang="it-IT" smtClean="0"/>
              <a:pPr/>
              <a:t>‹N›</a:t>
            </a:fld>
            <a:endParaRPr lang="it-IT"/>
          </a:p>
        </p:txBody>
      </p:sp>
    </p:spTree>
    <p:extLst>
      <p:ext uri="{BB962C8B-B14F-4D97-AF65-F5344CB8AC3E}">
        <p14:creationId xmlns:p14="http://schemas.microsoft.com/office/powerpoint/2010/main" val="299504960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17575" y="744538"/>
            <a:ext cx="4962525" cy="3722687"/>
          </a:xfrm>
        </p:spPr>
      </p:sp>
      <p:sp>
        <p:nvSpPr>
          <p:cNvPr id="3" name="Segnaposto note 2"/>
          <p:cNvSpPr>
            <a:spLocks noGrp="1"/>
          </p:cNvSpPr>
          <p:nvPr>
            <p:ph type="body" idx="1"/>
          </p:nvPr>
        </p:nvSpPr>
        <p:spPr/>
        <p:txBody>
          <a:bodyPr>
            <a:normAutofit/>
          </a:bodyPr>
          <a:lstStyle/>
          <a:p>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3240267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3491068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ounded Rectangle 9"/>
          <p:cNvSpPr/>
          <p:nvPr/>
        </p:nvSpPr>
        <p:spPr>
          <a:xfrm rot="20707748">
            <a:off x="-617540" y="-652551"/>
            <a:ext cx="6664607"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4" y="-441831"/>
            <a:ext cx="3126511"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9" y="2001565"/>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5" y="3632676"/>
            <a:ext cx="5985159" cy="1606102"/>
          </a:xfrm>
        </p:spPr>
        <p:txBody>
          <a:bodyPr>
            <a:normAutofit/>
          </a:bodyPr>
          <a:lstStyle>
            <a:lvl1pPr>
              <a:lnSpc>
                <a:spcPts val="6000"/>
              </a:lnSpc>
              <a:defRPr sz="6000">
                <a:solidFill>
                  <a:schemeClr val="tx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rot="-900000">
            <a:off x="2201146" y="5027231"/>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a:xfrm rot="-900000">
            <a:off x="6741465" y="2313286"/>
            <a:ext cx="1524000" cy="365125"/>
          </a:xfrm>
        </p:spPr>
        <p:txBody>
          <a:bodyPr/>
          <a:lstStyle>
            <a:lvl1pPr algn="l">
              <a:defRPr sz="1800">
                <a:solidFill>
                  <a:schemeClr val="tx1"/>
                </a:solidFill>
              </a:defRPr>
            </a:lvl1pPr>
          </a:lstStyle>
          <a:p>
            <a:fld id="{84423E9C-47AD-4813-BA53-7899AC211F4C}" type="datetime1">
              <a:rPr lang="en-US" smtClean="0"/>
              <a:t>5/25/2015</a:t>
            </a:fld>
            <a:endParaRPr lang="en-US" dirty="0"/>
          </a:p>
        </p:txBody>
      </p:sp>
      <p:sp>
        <p:nvSpPr>
          <p:cNvPr id="5" name="Footer Placeholder 4"/>
          <p:cNvSpPr>
            <a:spLocks noGrp="1"/>
          </p:cNvSpPr>
          <p:nvPr>
            <p:ph type="ftr" sz="quarter" idx="11"/>
          </p:nvPr>
        </p:nvSpPr>
        <p:spPr>
          <a:xfrm rot="-900000">
            <a:off x="6551293" y="1528630"/>
            <a:ext cx="2465987" cy="365125"/>
          </a:xfrm>
        </p:spPr>
        <p:txBody>
          <a:bodyPr/>
          <a:lstStyle>
            <a:lvl1pPr>
              <a:defRPr>
                <a:solidFill>
                  <a:schemeClr val="tx1"/>
                </a:solidFill>
              </a:defRPr>
            </a:lvl1pPr>
          </a:lstStyle>
          <a:p>
            <a:r>
              <a:rPr lang="it-IT" smtClean="0"/>
              <a:t>ENTE SCUOLA EDILE – CORSO DI FORMAZIONE  PER RESPONSABILE AMMINISTRATIVO DI IMPRESE DI COSTRUZIONE </a:t>
            </a:r>
            <a:endParaRPr lang="en-US" dirty="0"/>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12" name="Rounded Rectangle 11"/>
          <p:cNvSpPr/>
          <p:nvPr/>
        </p:nvSpPr>
        <p:spPr>
          <a:xfrm rot="20707748">
            <a:off x="-895919"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7"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9"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1"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4" y="4760431"/>
            <a:ext cx="5004753" cy="1299542"/>
          </a:xfrm>
        </p:spPr>
        <p:txBody>
          <a:bodyPr ancho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rot="-900000">
            <a:off x="781855" y="984582"/>
            <a:ext cx="6581279" cy="3604759"/>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a:xfrm rot="-900000">
            <a:off x="6996405" y="6238503"/>
            <a:ext cx="1524000" cy="365125"/>
          </a:xfrm>
        </p:spPr>
        <p:txBody>
          <a:bodyPr/>
          <a:lstStyle/>
          <a:p>
            <a:fld id="{2778170A-EB37-4F5C-9A6B-B1439C3A0750}" type="datetime1">
              <a:rPr lang="en-US" smtClean="0"/>
              <a:t>5/25/2015</a:t>
            </a:fld>
            <a:endParaRPr lang="en-US" dirty="0"/>
          </a:p>
        </p:txBody>
      </p:sp>
      <p:sp>
        <p:nvSpPr>
          <p:cNvPr id="5" name="Footer Placeholder 4"/>
          <p:cNvSpPr>
            <a:spLocks noGrp="1"/>
          </p:cNvSpPr>
          <p:nvPr>
            <p:ph type="ftr" sz="quarter" idx="11"/>
          </p:nvPr>
        </p:nvSpPr>
        <p:spPr>
          <a:xfrm rot="-900000">
            <a:off x="5321849" y="6094795"/>
            <a:ext cx="3124200" cy="365125"/>
          </a:xfrm>
        </p:spPr>
        <p:txBody>
          <a:bodyPr/>
          <a:lstStyle>
            <a:lvl1pPr algn="r">
              <a:defRPr/>
            </a:lvl1pPr>
          </a:lstStyle>
          <a:p>
            <a:r>
              <a:rPr lang="it-IT" smtClean="0"/>
              <a:t>ENTE SCUOLA EDILE – CORSO DI FORMAZIONE  PER RESPONSABILE AMMINISTRATIVO DI IMPRESE DI COSTRUZIONE </a:t>
            </a:r>
            <a:endParaRPr lang="en-US" dirty="0"/>
          </a:p>
        </p:txBody>
      </p:sp>
      <p:sp>
        <p:nvSpPr>
          <p:cNvPr id="6" name="Slide Number Placeholder 5"/>
          <p:cNvSpPr>
            <a:spLocks noGrp="1"/>
          </p:cNvSpPr>
          <p:nvPr>
            <p:ph type="sldNum" sz="quarter" idx="12"/>
          </p:nvPr>
        </p:nvSpPr>
        <p:spPr>
          <a:xfrm rot="-900000">
            <a:off x="8182731" y="3246938"/>
            <a:ext cx="907445" cy="365125"/>
          </a:xfrm>
        </p:spPr>
        <p:txBody>
          <a:bodyPr/>
          <a:lstStyle>
            <a:lvl1pPr algn="l">
              <a:defRPr/>
            </a:lvl1p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12" name="Rounded Rectangle 11"/>
          <p:cNvSpPr/>
          <p:nvPr/>
        </p:nvSpPr>
        <p:spPr>
          <a:xfrm rot="20707748">
            <a:off x="-882906"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6" y="6274265"/>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5" y="5459725"/>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7" y="-490730"/>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rot="-900000">
            <a:off x="967763" y="1075674"/>
            <a:ext cx="5398955" cy="508826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a:xfrm rot="-900000">
            <a:off x="7754112" y="5888737"/>
            <a:ext cx="1243584" cy="365125"/>
          </a:xfrm>
        </p:spPr>
        <p:txBody>
          <a:bodyPr/>
          <a:lstStyle>
            <a:lvl1pPr algn="l">
              <a:defRPr/>
            </a:lvl1pPr>
          </a:lstStyle>
          <a:p>
            <a:fld id="{0B7138AD-4C33-46C3-8AA4-68EBA889946F}" type="datetime1">
              <a:rPr lang="en-US" smtClean="0"/>
              <a:t>5/25/2015</a:t>
            </a:fld>
            <a:endParaRPr lang="en-US" dirty="0"/>
          </a:p>
        </p:txBody>
      </p:sp>
      <p:sp>
        <p:nvSpPr>
          <p:cNvPr id="5" name="Footer Placeholder 4"/>
          <p:cNvSpPr>
            <a:spLocks noGrp="1"/>
          </p:cNvSpPr>
          <p:nvPr>
            <p:ph type="ftr" sz="quarter" idx="11"/>
          </p:nvPr>
        </p:nvSpPr>
        <p:spPr>
          <a:xfrm rot="-900000">
            <a:off x="4997808" y="6188245"/>
            <a:ext cx="2380307" cy="365125"/>
          </a:xfrm>
        </p:spPr>
        <p:txBody>
          <a:bodyPr/>
          <a:lstStyle>
            <a:lvl1pPr algn="r">
              <a:defRPr/>
            </a:lvl1pPr>
          </a:lstStyle>
          <a:p>
            <a:r>
              <a:rPr lang="it-IT" smtClean="0"/>
              <a:t>ENTE SCUOLA EDILE – CORSO DI FORMAZIONE  PER RESPONSABILE AMMINISTRATIVO DI IMPRESE DI COSTRUZIONE </a:t>
            </a:r>
            <a:endParaRPr lang="en-US" dirty="0"/>
          </a:p>
        </p:txBody>
      </p:sp>
      <p:sp>
        <p:nvSpPr>
          <p:cNvPr id="6" name="Slide Number Placeholder 5"/>
          <p:cNvSpPr>
            <a:spLocks noGrp="1"/>
          </p:cNvSpPr>
          <p:nvPr>
            <p:ph type="sldNum" sz="quarter" idx="12"/>
          </p:nvPr>
        </p:nvSpPr>
        <p:spPr>
          <a:xfrm rot="-900000">
            <a:off x="7690104" y="5641849"/>
            <a:ext cx="1243584" cy="365125"/>
          </a:xfrm>
        </p:spPr>
        <p:txBody>
          <a:bodyPr/>
          <a:lstStyle>
            <a:lvl1pPr algn="l">
              <a:defRPr/>
            </a:lvl1p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9" name="Rounded Rectangle 8"/>
          <p:cNvSpPr/>
          <p:nvPr/>
        </p:nvSpPr>
        <p:spPr>
          <a:xfrm rot="907748">
            <a:off x="-865439" y="850600"/>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5"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2"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3" y="2921989"/>
            <a:ext cx="5064953" cy="1695631"/>
          </a:xfrm>
        </p:spPr>
        <p:txBody>
          <a:bodyPr/>
          <a:lstStyle/>
          <a:p>
            <a:r>
              <a:rPr lang="it-IT" smtClean="0"/>
              <a:t>Fare clic per modificare lo stile del titolo</a:t>
            </a:r>
            <a:endParaRPr lang="en-US"/>
          </a:p>
        </p:txBody>
      </p:sp>
      <p:sp>
        <p:nvSpPr>
          <p:cNvPr id="3" name="Content Placeholder 2"/>
          <p:cNvSpPr>
            <a:spLocks noGrp="1"/>
          </p:cNvSpPr>
          <p:nvPr>
            <p:ph idx="1"/>
          </p:nvPr>
        </p:nvSpPr>
        <p:spPr>
          <a:xfrm rot="900000">
            <a:off x="3479030" y="959717"/>
            <a:ext cx="4658735" cy="5077623"/>
          </a:xfrm>
        </p:spPr>
        <p:txBody>
          <a:bodyPr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a:xfrm rot="900000">
            <a:off x="1690988" y="608315"/>
            <a:ext cx="1789355" cy="365125"/>
          </a:xfrm>
        </p:spPr>
        <p:txBody>
          <a:bodyPr/>
          <a:lstStyle/>
          <a:p>
            <a:fld id="{B2796CC1-892E-4FCF-BB8E-C47290EAB7EA}" type="datetime1">
              <a:rPr lang="en-US" smtClean="0"/>
              <a:t>5/25/2015</a:t>
            </a:fld>
            <a:endParaRPr lang="en-US" dirty="0"/>
          </a:p>
        </p:txBody>
      </p:sp>
      <p:sp>
        <p:nvSpPr>
          <p:cNvPr id="5" name="Footer Placeholder 4"/>
          <p:cNvSpPr>
            <a:spLocks noGrp="1"/>
          </p:cNvSpPr>
          <p:nvPr>
            <p:ph type="ftr" sz="quarter" idx="11"/>
          </p:nvPr>
        </p:nvSpPr>
        <p:spPr>
          <a:xfrm rot="900000">
            <a:off x="3103620" y="6177547"/>
            <a:ext cx="2392237" cy="365125"/>
          </a:xfrm>
        </p:spPr>
        <p:txBody>
          <a:bodyPr/>
          <a:lstStyle/>
          <a:p>
            <a:r>
              <a:rPr lang="it-IT" smtClean="0"/>
              <a:t>ENTE SCUOLA EDILE – CORSO DI FORMAZIONE  PER RESPONSABILE AMMINISTRATIVO DI IMPRESE DI COSTRUZIONE </a:t>
            </a:r>
            <a:endParaRPr lang="en-US" dirty="0"/>
          </a:p>
        </p:txBody>
      </p:sp>
      <p:sp>
        <p:nvSpPr>
          <p:cNvPr id="6" name="Slide Number Placeholder 5"/>
          <p:cNvSpPr>
            <a:spLocks noGrp="1"/>
          </p:cNvSpPr>
          <p:nvPr>
            <p:ph type="sldNum" sz="quarter" idx="12"/>
          </p:nvPr>
        </p:nvSpPr>
        <p:spPr>
          <a:xfrm rot="900000">
            <a:off x="1265371" y="300798"/>
            <a:ext cx="2287319" cy="365125"/>
          </a:xfrm>
        </p:spPr>
        <p:txBody>
          <a:body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1"/>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8" y="3775813"/>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80"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7" y="2921829"/>
            <a:ext cx="5690855" cy="1570680"/>
          </a:xfrm>
        </p:spPr>
        <p:txBody>
          <a:bodyPr anchor="b">
            <a:noAutofit/>
          </a:bodyPr>
          <a:lstStyle>
            <a:lvl1pPr algn="r">
              <a:defRPr sz="4800" b="0" cap="none"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rot="900000">
            <a:off x="537849" y="4494202"/>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a:xfrm rot="900000">
            <a:off x="6878368" y="3761386"/>
            <a:ext cx="1524000" cy="365125"/>
          </a:xfrm>
        </p:spPr>
        <p:txBody>
          <a:bodyPr/>
          <a:lstStyle>
            <a:lvl1pPr algn="l">
              <a:defRPr/>
            </a:lvl1pPr>
          </a:lstStyle>
          <a:p>
            <a:fld id="{F77B4B4A-8633-4AD5-9C57-630D9DAE30AD}" type="datetime1">
              <a:rPr lang="en-US" smtClean="0"/>
              <a:t>5/25/2015</a:t>
            </a:fld>
            <a:endParaRPr lang="en-US" dirty="0"/>
          </a:p>
        </p:txBody>
      </p:sp>
      <p:sp>
        <p:nvSpPr>
          <p:cNvPr id="5" name="Footer Placeholder 4"/>
          <p:cNvSpPr>
            <a:spLocks noGrp="1"/>
          </p:cNvSpPr>
          <p:nvPr>
            <p:ph type="ftr" sz="quarter" idx="11"/>
          </p:nvPr>
        </p:nvSpPr>
        <p:spPr>
          <a:xfrm rot="900000">
            <a:off x="7056966" y="3170796"/>
            <a:ext cx="1926305" cy="365125"/>
          </a:xfrm>
        </p:spPr>
        <p:txBody>
          <a:bodyPr/>
          <a:lstStyle/>
          <a:p>
            <a:r>
              <a:rPr lang="it-IT" smtClean="0"/>
              <a:t>ENTE SCUOLA EDILE – CORSO DI FORMAZIONE  PER RESPONSABILE AMMINISTRATIVO DI IMPRESE DI COSTRUZIONE </a:t>
            </a:r>
            <a:endParaRPr lang="en-US" dirty="0"/>
          </a:p>
        </p:txBody>
      </p:sp>
      <p:sp>
        <p:nvSpPr>
          <p:cNvPr id="6" name="Slide Number Placeholder 5"/>
          <p:cNvSpPr>
            <a:spLocks noGrp="1"/>
          </p:cNvSpPr>
          <p:nvPr>
            <p:ph type="sldNum" sz="quarter" idx="12"/>
          </p:nvPr>
        </p:nvSpPr>
        <p:spPr>
          <a:xfrm rot="900000" flipH="1">
            <a:off x="7176364" y="2661158"/>
            <a:ext cx="683979" cy="365125"/>
          </a:xfrm>
        </p:spPr>
        <p:txBody>
          <a:bodyPr/>
          <a:lstStyle>
            <a:lvl1pPr algn="l">
              <a:defRPr/>
            </a:lvl1p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17" name="Rounded Rectangle 16"/>
          <p:cNvSpPr/>
          <p:nvPr/>
        </p:nvSpPr>
        <p:spPr>
          <a:xfrm rot="20707748">
            <a:off x="-883224" y="-625989"/>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9" y="5462350"/>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4" y="2231025"/>
            <a:ext cx="4820301" cy="1436159"/>
          </a:xfrm>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rot="-900000">
            <a:off x="1014439" y="1335062"/>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rot="-900000">
            <a:off x="3701032" y="618005"/>
            <a:ext cx="2580011"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a:xfrm rot="-900000">
            <a:off x="7755919" y="5887413"/>
            <a:ext cx="1241980" cy="365125"/>
          </a:xfrm>
        </p:spPr>
        <p:txBody>
          <a:bodyPr/>
          <a:lstStyle>
            <a:lvl1pPr algn="l">
              <a:defRPr/>
            </a:lvl1pPr>
          </a:lstStyle>
          <a:p>
            <a:fld id="{C1765171-2C9E-4166-A7DC-DD0FE1ABBA27}" type="datetime1">
              <a:rPr lang="en-US" smtClean="0"/>
              <a:t>5/25/2015</a:t>
            </a:fld>
            <a:endParaRPr lang="en-US" dirty="0"/>
          </a:p>
        </p:txBody>
      </p:sp>
      <p:sp>
        <p:nvSpPr>
          <p:cNvPr id="6" name="Footer Placeholder 5"/>
          <p:cNvSpPr>
            <a:spLocks noGrp="1"/>
          </p:cNvSpPr>
          <p:nvPr>
            <p:ph type="ftr" sz="quarter" idx="11"/>
          </p:nvPr>
        </p:nvSpPr>
        <p:spPr>
          <a:xfrm rot="-900000">
            <a:off x="4054659" y="5494375"/>
            <a:ext cx="3124200" cy="365125"/>
          </a:xfrm>
        </p:spPr>
        <p:txBody>
          <a:bodyPr/>
          <a:lstStyle>
            <a:lvl1pPr algn="r">
              <a:defRPr/>
            </a:lvl1pPr>
          </a:lstStyle>
          <a:p>
            <a:r>
              <a:rPr lang="it-IT" smtClean="0"/>
              <a:t>ENTE SCUOLA EDILE – CORSO DI FORMAZIONE  PER RESPONSABILE AMMINISTRATIVO DI IMPRESE DI COSTRUZIONE </a:t>
            </a:r>
            <a:endParaRPr lang="en-US" dirty="0"/>
          </a:p>
        </p:txBody>
      </p:sp>
      <p:sp>
        <p:nvSpPr>
          <p:cNvPr id="7" name="Slide Number Placeholder 6"/>
          <p:cNvSpPr>
            <a:spLocks noGrp="1"/>
          </p:cNvSpPr>
          <p:nvPr>
            <p:ph type="sldNum" sz="quarter" idx="12"/>
          </p:nvPr>
        </p:nvSpPr>
        <p:spPr>
          <a:xfrm rot="-900000">
            <a:off x="7690164" y="5643111"/>
            <a:ext cx="1241693" cy="365125"/>
          </a:xfrm>
        </p:spPr>
        <p:txBody>
          <a:bodyPr/>
          <a:lstStyle>
            <a:lvl1pPr algn="l">
              <a:defRPr/>
            </a:lvl1p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53" name="Rounded Rectangle 52"/>
          <p:cNvSpPr/>
          <p:nvPr/>
        </p:nvSpPr>
        <p:spPr>
          <a:xfrm rot="20707748">
            <a:off x="-883224" y="-625989"/>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9" y="5462350"/>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rot="-900000">
            <a:off x="854762" y="1406871"/>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rot="-900000">
            <a:off x="1120517"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Text Placeholder 4"/>
          <p:cNvSpPr>
            <a:spLocks noGrp="1"/>
          </p:cNvSpPr>
          <p:nvPr>
            <p:ph type="body" sz="quarter" idx="3"/>
          </p:nvPr>
        </p:nvSpPr>
        <p:spPr>
          <a:xfrm rot="-900000">
            <a:off x="3535710" y="687504"/>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rot="-900000">
            <a:off x="3808499"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a:xfrm rot="-900000">
            <a:off x="7754112" y="5888737"/>
            <a:ext cx="1243584" cy="365125"/>
          </a:xfrm>
        </p:spPr>
        <p:txBody>
          <a:bodyPr/>
          <a:lstStyle>
            <a:lvl1pPr algn="l">
              <a:defRPr/>
            </a:lvl1pPr>
          </a:lstStyle>
          <a:p>
            <a:fld id="{6D026E20-5E7F-4743-822B-4BF2F48D1FDC}" type="datetime1">
              <a:rPr lang="en-US" smtClean="0"/>
              <a:t>5/25/2015</a:t>
            </a:fld>
            <a:endParaRPr lang="en-US" dirty="0"/>
          </a:p>
        </p:txBody>
      </p:sp>
      <p:sp>
        <p:nvSpPr>
          <p:cNvPr id="8" name="Footer Placeholder 7"/>
          <p:cNvSpPr>
            <a:spLocks noGrp="1"/>
          </p:cNvSpPr>
          <p:nvPr>
            <p:ph type="ftr" sz="quarter" idx="11"/>
          </p:nvPr>
        </p:nvSpPr>
        <p:spPr>
          <a:xfrm rot="-900000">
            <a:off x="4050792" y="5495545"/>
            <a:ext cx="3124200" cy="365125"/>
          </a:xfrm>
        </p:spPr>
        <p:txBody>
          <a:bodyPr/>
          <a:lstStyle>
            <a:lvl1pPr algn="r">
              <a:defRPr/>
            </a:lvl1pPr>
          </a:lstStyle>
          <a:p>
            <a:r>
              <a:rPr lang="it-IT" smtClean="0"/>
              <a:t>ENTE SCUOLA EDILE – CORSO DI FORMAZIONE  PER RESPONSABILE AMMINISTRATIVO DI IMPRESE DI COSTRUZIONE </a:t>
            </a:r>
            <a:endParaRPr lang="en-US" dirty="0"/>
          </a:p>
        </p:txBody>
      </p:sp>
      <p:sp>
        <p:nvSpPr>
          <p:cNvPr id="9" name="Slide Number Placeholder 8"/>
          <p:cNvSpPr>
            <a:spLocks noGrp="1"/>
          </p:cNvSpPr>
          <p:nvPr>
            <p:ph type="sldNum" sz="quarter" idx="12"/>
          </p:nvPr>
        </p:nvSpPr>
        <p:spPr>
          <a:xfrm rot="-900000">
            <a:off x="7690104" y="5641849"/>
            <a:ext cx="1243584" cy="365125"/>
          </a:xfrm>
        </p:spPr>
        <p:txBody>
          <a:bodyPr/>
          <a:lstStyle>
            <a:lvl1pPr algn="l">
              <a:defRPr/>
            </a:lvl1p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1" name="Rounded Rectangle 20"/>
          <p:cNvSpPr/>
          <p:nvPr/>
        </p:nvSpPr>
        <p:spPr>
          <a:xfrm rot="907748">
            <a:off x="-865439" y="850600"/>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5"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2"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a:xfrm rot="900000">
            <a:off x="1691640" y="612649"/>
            <a:ext cx="1792224" cy="365125"/>
          </a:xfrm>
        </p:spPr>
        <p:txBody>
          <a:bodyPr/>
          <a:lstStyle/>
          <a:p>
            <a:fld id="{F523C441-E9A4-4B68-B922-44B2F396EF53}" type="datetime1">
              <a:rPr lang="en-US" smtClean="0"/>
              <a:t>5/25/2015</a:t>
            </a:fld>
            <a:endParaRPr lang="en-US" dirty="0"/>
          </a:p>
        </p:txBody>
      </p:sp>
      <p:sp>
        <p:nvSpPr>
          <p:cNvPr id="4" name="Footer Placeholder 3"/>
          <p:cNvSpPr>
            <a:spLocks noGrp="1"/>
          </p:cNvSpPr>
          <p:nvPr>
            <p:ph type="ftr" sz="quarter" idx="11"/>
          </p:nvPr>
        </p:nvSpPr>
        <p:spPr>
          <a:xfrm rot="900000">
            <a:off x="2493722" y="6101034"/>
            <a:ext cx="3052113" cy="365125"/>
          </a:xfrm>
        </p:spPr>
        <p:txBody>
          <a:bodyPr/>
          <a:lstStyle/>
          <a:p>
            <a:r>
              <a:rPr lang="it-IT" smtClean="0"/>
              <a:t>ENTE SCUOLA EDILE – CORSO DI FORMAZIONE  PER RESPONSABILE AMMINISTRATIVO DI IMPRESE DI COSTRUZIONE </a:t>
            </a:r>
            <a:endParaRPr lang="en-US" dirty="0"/>
          </a:p>
        </p:txBody>
      </p:sp>
      <p:sp>
        <p:nvSpPr>
          <p:cNvPr id="5" name="Slide Number Placeholder 4"/>
          <p:cNvSpPr>
            <a:spLocks noGrp="1"/>
          </p:cNvSpPr>
          <p:nvPr>
            <p:ph type="sldNum" sz="quarter" idx="12"/>
          </p:nvPr>
        </p:nvSpPr>
        <p:spPr>
          <a:xfrm rot="900000">
            <a:off x="1261872" y="301753"/>
            <a:ext cx="2286000" cy="365125"/>
          </a:xfrm>
        </p:spPr>
        <p:txBody>
          <a:body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12" name="Rounded Rectangle 11"/>
          <p:cNvSpPr/>
          <p:nvPr/>
        </p:nvSpPr>
        <p:spPr>
          <a:xfrm rot="900000">
            <a:off x="-372247"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90"/>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09" y="6483327"/>
            <a:ext cx="1932835"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6" y="92393"/>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9" y="5927117"/>
            <a:ext cx="1524000" cy="365125"/>
          </a:xfrm>
        </p:spPr>
        <p:txBody>
          <a:bodyPr/>
          <a:lstStyle>
            <a:lvl1pPr algn="l">
              <a:defRPr/>
            </a:lvl1pPr>
          </a:lstStyle>
          <a:p>
            <a:fld id="{CC36FA47-1149-4C06-B837-5EB1587AB399}" type="datetime1">
              <a:rPr lang="en-US" smtClean="0"/>
              <a:t>5/25/2015</a:t>
            </a:fld>
            <a:endParaRPr lang="en-US" dirty="0"/>
          </a:p>
        </p:txBody>
      </p:sp>
      <p:sp>
        <p:nvSpPr>
          <p:cNvPr id="3" name="Footer Placeholder 2"/>
          <p:cNvSpPr>
            <a:spLocks noGrp="1"/>
          </p:cNvSpPr>
          <p:nvPr>
            <p:ph type="ftr" sz="quarter" idx="11"/>
          </p:nvPr>
        </p:nvSpPr>
        <p:spPr>
          <a:xfrm rot="900000">
            <a:off x="3892287" y="5987297"/>
            <a:ext cx="3124200" cy="295162"/>
          </a:xfrm>
        </p:spPr>
        <p:txBody>
          <a:bodyPr/>
          <a:lstStyle>
            <a:lvl1pPr algn="r">
              <a:defRPr/>
            </a:lvl1pPr>
          </a:lstStyle>
          <a:p>
            <a:r>
              <a:rPr lang="it-IT" smtClean="0"/>
              <a:t>ENTE SCUOLA EDILE – CORSO DI FORMAZIONE  PER RESPONSABILE AMMINISTRATIVO DI IMPRESE DI COSTRUZIONE </a:t>
            </a:r>
            <a:endParaRPr lang="en-US" dirty="0"/>
          </a:p>
        </p:txBody>
      </p:sp>
      <p:sp>
        <p:nvSpPr>
          <p:cNvPr id="4" name="Slide Number Placeholder 3"/>
          <p:cNvSpPr>
            <a:spLocks noGrp="1"/>
          </p:cNvSpPr>
          <p:nvPr>
            <p:ph type="sldNum" sz="quarter" idx="12"/>
          </p:nvPr>
        </p:nvSpPr>
        <p:spPr>
          <a:xfrm rot="900000">
            <a:off x="7599046" y="5570111"/>
            <a:ext cx="716207" cy="365125"/>
          </a:xfrm>
        </p:spPr>
        <p:txBody>
          <a:bodyPr/>
          <a:lstStyle>
            <a:lvl1pPr algn="l">
              <a:defRPr/>
            </a:lvl1p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3" name="Rounded Rectangle 12"/>
          <p:cNvSpPr/>
          <p:nvPr/>
        </p:nvSpPr>
        <p:spPr>
          <a:xfrm rot="20707748">
            <a:off x="-897260" y="-624538"/>
            <a:ext cx="7286947"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7"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5"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1" y="-489835"/>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it-IT" smtClean="0"/>
              <a:t>Fare clic per modificare lo stile del titolo</a:t>
            </a:r>
            <a:endParaRPr lang="en-US" dirty="0"/>
          </a:p>
        </p:txBody>
      </p:sp>
      <p:sp>
        <p:nvSpPr>
          <p:cNvPr id="3" name="Content Placeholder 2"/>
          <p:cNvSpPr>
            <a:spLocks noGrp="1"/>
          </p:cNvSpPr>
          <p:nvPr>
            <p:ph idx="1"/>
          </p:nvPr>
        </p:nvSpPr>
        <p:spPr>
          <a:xfrm rot="-900000">
            <a:off x="844849" y="997934"/>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rot="-900000">
            <a:off x="3216574" y="5144590"/>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a:xfrm rot="-900000">
            <a:off x="7754112" y="5888737"/>
            <a:ext cx="1243584" cy="365125"/>
          </a:xfrm>
        </p:spPr>
        <p:txBody>
          <a:bodyPr/>
          <a:lstStyle>
            <a:lvl1pPr algn="l">
              <a:defRPr/>
            </a:lvl1pPr>
          </a:lstStyle>
          <a:p>
            <a:fld id="{FFAC5FEB-201D-4334-BDDC-D803CE52931A}" type="datetime1">
              <a:rPr lang="en-US" smtClean="0"/>
              <a:t>5/25/2015</a:t>
            </a:fld>
            <a:endParaRPr lang="en-US" dirty="0"/>
          </a:p>
        </p:txBody>
      </p:sp>
      <p:sp>
        <p:nvSpPr>
          <p:cNvPr id="6" name="Footer Placeholder 5"/>
          <p:cNvSpPr>
            <a:spLocks noGrp="1"/>
          </p:cNvSpPr>
          <p:nvPr>
            <p:ph type="ftr" sz="quarter" idx="11"/>
          </p:nvPr>
        </p:nvSpPr>
        <p:spPr>
          <a:xfrm rot="-900000">
            <a:off x="4263967" y="6099105"/>
            <a:ext cx="3063047" cy="365125"/>
          </a:xfrm>
        </p:spPr>
        <p:txBody>
          <a:bodyPr/>
          <a:lstStyle>
            <a:lvl1pPr algn="r">
              <a:defRPr/>
            </a:lvl1pPr>
          </a:lstStyle>
          <a:p>
            <a:r>
              <a:rPr lang="it-IT" smtClean="0"/>
              <a:t>ENTE SCUOLA EDILE – CORSO DI FORMAZIONE  PER RESPONSABILE AMMINISTRATIVO DI IMPRESE DI COSTRUZIONE </a:t>
            </a:r>
            <a:endParaRPr lang="en-US" dirty="0"/>
          </a:p>
        </p:txBody>
      </p:sp>
      <p:sp>
        <p:nvSpPr>
          <p:cNvPr id="7" name="Slide Number Placeholder 6"/>
          <p:cNvSpPr>
            <a:spLocks noGrp="1"/>
          </p:cNvSpPr>
          <p:nvPr>
            <p:ph type="sldNum" sz="quarter" idx="12"/>
          </p:nvPr>
        </p:nvSpPr>
        <p:spPr>
          <a:xfrm rot="-900000">
            <a:off x="7690104" y="5641849"/>
            <a:ext cx="1243584" cy="365125"/>
          </a:xfrm>
        </p:spPr>
        <p:txBody>
          <a:bodyPr/>
          <a:lstStyle>
            <a:lvl1pPr algn="l">
              <a:defRPr/>
            </a:lvl1p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rot="900000">
            <a:off x="-533701" y="-979751"/>
            <a:ext cx="6672871"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3"/>
            <a:ext cx="5300495"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3" y="-242629"/>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3"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4" y="2744936"/>
            <a:ext cx="5036383" cy="1997131"/>
          </a:xfrm>
        </p:spPr>
        <p:txBody>
          <a:bodyPr anchor="t">
            <a:normAutofit/>
          </a:bodyPr>
          <a:lstStyle>
            <a:lvl1pPr algn="r">
              <a:defRPr sz="4400" b="0"/>
            </a:lvl1pPr>
          </a:lstStyle>
          <a:p>
            <a:r>
              <a:rPr lang="it-IT" smtClean="0"/>
              <a:t>Fare clic per modificare lo stile del titolo</a:t>
            </a:r>
            <a:endParaRPr lang="en-US"/>
          </a:p>
        </p:txBody>
      </p:sp>
      <p:sp>
        <p:nvSpPr>
          <p:cNvPr id="3" name="Picture Placeholder 2"/>
          <p:cNvSpPr>
            <a:spLocks noGrp="1"/>
          </p:cNvSpPr>
          <p:nvPr>
            <p:ph type="pic" idx="1"/>
          </p:nvPr>
        </p:nvSpPr>
        <p:spPr>
          <a:xfrm rot="900000">
            <a:off x="1507529" y="615732"/>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a:xfrm rot="900000">
            <a:off x="6992395" y="571256"/>
            <a:ext cx="1524000" cy="365125"/>
          </a:xfrm>
        </p:spPr>
        <p:txBody>
          <a:bodyPr/>
          <a:lstStyle>
            <a:lvl1pPr algn="l">
              <a:defRPr/>
            </a:lvl1pPr>
          </a:lstStyle>
          <a:p>
            <a:fld id="{76974D1C-BF2F-4255-B93A-C65E1581EA1E}" type="datetime1">
              <a:rPr lang="en-US" smtClean="0"/>
              <a:t>5/25/2015</a:t>
            </a:fld>
            <a:endParaRPr lang="en-US" dirty="0"/>
          </a:p>
        </p:txBody>
      </p:sp>
      <p:sp>
        <p:nvSpPr>
          <p:cNvPr id="6" name="Footer Placeholder 5"/>
          <p:cNvSpPr>
            <a:spLocks noGrp="1"/>
          </p:cNvSpPr>
          <p:nvPr>
            <p:ph type="ftr" sz="quarter" idx="11"/>
          </p:nvPr>
        </p:nvSpPr>
        <p:spPr>
          <a:xfrm rot="900000">
            <a:off x="647292" y="5162532"/>
            <a:ext cx="2977453" cy="365125"/>
          </a:xfrm>
        </p:spPr>
        <p:txBody>
          <a:bodyPr/>
          <a:lstStyle>
            <a:lvl1pPr algn="l">
              <a:defRPr/>
            </a:lvl1pPr>
          </a:lstStyle>
          <a:p>
            <a:r>
              <a:rPr lang="it-IT" smtClean="0"/>
              <a:t>ENTE SCUOLA EDILE – CORSO DI FORMAZIONE  PER RESPONSABILE AMMINISTRATIVO DI IMPRESE DI COSTRUZIONE </a:t>
            </a:r>
            <a:endParaRPr lang="en-US" dirty="0"/>
          </a:p>
        </p:txBody>
      </p:sp>
      <p:sp>
        <p:nvSpPr>
          <p:cNvPr id="7" name="Slide Number Placeholder 6"/>
          <p:cNvSpPr>
            <a:spLocks noGrp="1"/>
          </p:cNvSpPr>
          <p:nvPr>
            <p:ph type="sldNum" sz="quarter" idx="12"/>
          </p:nvPr>
        </p:nvSpPr>
        <p:spPr>
          <a:xfrm rot="900000">
            <a:off x="7046471" y="391055"/>
            <a:ext cx="1963187" cy="365125"/>
          </a:xfrm>
        </p:spPr>
        <p:txBody>
          <a:bodyPr/>
          <a:lstStyle>
            <a:lvl1pPr algn="l">
              <a:defRPr/>
            </a:lvl1pPr>
          </a:lstStyle>
          <a:p>
            <a:fld id="{1AD20DFC-E2D5-4BD6-B744-D8DEEAB5F7C2}" type="slidenum">
              <a:rPr lang="en-US" smtClean="0"/>
              <a:pPr/>
              <a:t>‹N›</a:t>
            </a:fld>
            <a:endParaRPr lang="en-US" dirty="0"/>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4"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7"/>
            <a:ext cx="5320597" cy="1840087"/>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162800" y="6096002"/>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5C112333-01DF-4197-B205-1629855382A3}" type="datetime1">
              <a:rPr lang="en-US" smtClean="0"/>
              <a:t>5/25/2015</a:t>
            </a:fld>
            <a:endParaRPr lang="en-US" dirty="0"/>
          </a:p>
        </p:txBody>
      </p:sp>
      <p:sp>
        <p:nvSpPr>
          <p:cNvPr id="5" name="Footer Placeholder 4"/>
          <p:cNvSpPr>
            <a:spLocks noGrp="1"/>
          </p:cNvSpPr>
          <p:nvPr>
            <p:ph type="ftr" sz="quarter" idx="3"/>
          </p:nvPr>
        </p:nvSpPr>
        <p:spPr>
          <a:xfrm>
            <a:off x="4038600" y="6096002"/>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smtClean="0"/>
              <a:t>ENTE SCUOLA EDILE – CORSO DI FORMAZIONE  PER RESPONSABILE AMMINISTRATIVO DI IMPRESE DI COSTRUZIONE </a:t>
            </a:r>
            <a:endParaRPr lang="en-US" dirty="0"/>
          </a:p>
        </p:txBody>
      </p:sp>
      <p:sp>
        <p:nvSpPr>
          <p:cNvPr id="6" name="Slide Number Placeholder 5"/>
          <p:cNvSpPr>
            <a:spLocks noGrp="1"/>
          </p:cNvSpPr>
          <p:nvPr>
            <p:ph type="sldNum" sz="quarter" idx="4"/>
          </p:nvPr>
        </p:nvSpPr>
        <p:spPr>
          <a:xfrm>
            <a:off x="713047" y="532492"/>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1AD20DFC-E2D5-4BD6-B744-D8DEEAB5F7C2}" type="slidenum">
              <a:rPr lang="en-US" smtClean="0"/>
              <a:pPr/>
              <a:t>‹N›</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timing>
    <p:tnLst>
      <p:par>
        <p:cTn id="1" dur="indefinite" restart="never" nodeType="tmRoot"/>
      </p:par>
    </p:tnLst>
  </p:timing>
  <p:hf sldNum="0" hdr="0" ftr="0" dt="0"/>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4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4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4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4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4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ndicepa.gov.it/documentale/ricerca.php"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FF"/>
            </a:gs>
            <a:gs pos="7001">
              <a:srgbClr val="E6E6E6"/>
            </a:gs>
            <a:gs pos="32001">
              <a:srgbClr val="7D8496"/>
            </a:gs>
            <a:gs pos="58000">
              <a:srgbClr val="E6E6E6"/>
            </a:gs>
            <a:gs pos="100000">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5" name="Subtitle 2"/>
          <p:cNvSpPr txBox="1">
            <a:spLocks/>
          </p:cNvSpPr>
          <p:nvPr/>
        </p:nvSpPr>
        <p:spPr>
          <a:xfrm>
            <a:off x="166812" y="439388"/>
            <a:ext cx="8395297" cy="1382148"/>
          </a:xfrm>
          <a:prstGeom prst="rect">
            <a:avLst/>
          </a:prstGeom>
        </p:spPr>
        <p:txBody>
          <a:bodyPr vert="horz" lIns="91440" tIns="45720" rIns="91440" bIns="45720" rtlCol="0">
            <a:normAutofit/>
            <a:scene3d>
              <a:camera prst="orthographicFront"/>
              <a:lightRig rig="glow" dir="tl">
                <a:rot lat="0" lon="0" rev="5400000"/>
              </a:lightRig>
            </a:scene3d>
            <a:sp3d contourW="12700">
              <a:bevelT w="25400" h="25400"/>
              <a:contourClr>
                <a:schemeClr val="accent6">
                  <a:shade val="73000"/>
                </a:schemeClr>
              </a:contourClr>
            </a:sp3d>
          </a:bodyPr>
          <a:lstStyle>
            <a:lvl1pPr marL="0" indent="0" algn="r" defTabSz="914400" rtl="0" eaLnBrk="1" latinLnBrk="0" hangingPunct="1">
              <a:spcBef>
                <a:spcPct val="20000"/>
              </a:spcBef>
              <a:spcAft>
                <a:spcPts val="600"/>
              </a:spcAft>
              <a:buSzPct val="140000"/>
              <a:buFont typeface="Wingdings" pitchFamily="2" charset="2"/>
              <a:buNone/>
              <a:defRPr sz="2400" kern="1200">
                <a:solidFill>
                  <a:schemeClr val="tx1"/>
                </a:solidFill>
                <a:effectLst>
                  <a:outerShdw blurRad="38100" dist="38100" dir="2700000" algn="tl">
                    <a:srgbClr val="000000">
                      <a:alpha val="43137"/>
                    </a:srgbClr>
                  </a:outerShdw>
                </a:effectLst>
                <a:latin typeface="+mn-lt"/>
                <a:ea typeface="+mn-ea"/>
                <a:cs typeface="+mn-cs"/>
              </a:defRPr>
            </a:lvl1pPr>
            <a:lvl2pPr marL="457200" indent="0" algn="ctr" defTabSz="914400" rtl="0" eaLnBrk="1" latinLnBrk="0" hangingPunct="1">
              <a:spcBef>
                <a:spcPct val="20000"/>
              </a:spcBef>
              <a:spcAft>
                <a:spcPts val="600"/>
              </a:spcAft>
              <a:buSzPct val="140000"/>
              <a:buFont typeface="Wingdings" pitchFamily="2" charset="2"/>
              <a:buNone/>
              <a:defRPr sz="2400" kern="1200">
                <a:solidFill>
                  <a:schemeClr val="tx1">
                    <a:tint val="75000"/>
                  </a:schemeClr>
                </a:solidFill>
                <a:effectLst>
                  <a:outerShdw blurRad="38100" dist="38100" dir="2700000" algn="tl">
                    <a:srgbClr val="000000">
                      <a:alpha val="43137"/>
                    </a:srgbClr>
                  </a:outerShdw>
                </a:effectLst>
                <a:latin typeface="+mn-lt"/>
                <a:ea typeface="+mn-ea"/>
                <a:cs typeface="+mn-cs"/>
              </a:defRPr>
            </a:lvl2pPr>
            <a:lvl3pPr marL="914400" indent="0" algn="ctr" defTabSz="914400" rtl="0" eaLnBrk="1" latinLnBrk="0" hangingPunct="1">
              <a:spcBef>
                <a:spcPct val="20000"/>
              </a:spcBef>
              <a:spcAft>
                <a:spcPts val="600"/>
              </a:spcAft>
              <a:buSzPct val="140000"/>
              <a:buFont typeface="Wingdings" pitchFamily="2" charset="2"/>
              <a:buNone/>
              <a:defRPr sz="2000" kern="1200">
                <a:solidFill>
                  <a:schemeClr val="tx1">
                    <a:tint val="75000"/>
                  </a:schemeClr>
                </a:solidFill>
                <a:effectLst>
                  <a:outerShdw blurRad="38100" dist="38100" dir="2700000" algn="tl">
                    <a:srgbClr val="000000">
                      <a:alpha val="43137"/>
                    </a:srgbClr>
                  </a:outerShdw>
                </a:effectLst>
                <a:latin typeface="+mn-lt"/>
                <a:ea typeface="+mn-ea"/>
                <a:cs typeface="+mn-cs"/>
              </a:defRPr>
            </a:lvl3pPr>
            <a:lvl4pPr marL="1371600" indent="0" algn="ctr" defTabSz="914400" rtl="0" eaLnBrk="1" latinLnBrk="0" hangingPunct="1">
              <a:spcBef>
                <a:spcPct val="20000"/>
              </a:spcBef>
              <a:spcAft>
                <a:spcPts val="600"/>
              </a:spcAft>
              <a:buSzPct val="140000"/>
              <a:buFont typeface="Wingdings" pitchFamily="2" charset="2"/>
              <a:buNone/>
              <a:defRPr sz="1800" kern="1200">
                <a:solidFill>
                  <a:schemeClr val="tx1">
                    <a:tint val="75000"/>
                  </a:schemeClr>
                </a:solidFill>
                <a:effectLst>
                  <a:outerShdw blurRad="38100" dist="38100" dir="2700000" algn="tl">
                    <a:srgbClr val="000000">
                      <a:alpha val="43137"/>
                    </a:srgbClr>
                  </a:outerShdw>
                </a:effectLst>
                <a:latin typeface="+mn-lt"/>
                <a:ea typeface="+mn-ea"/>
                <a:cs typeface="+mn-cs"/>
              </a:defRPr>
            </a:lvl4pPr>
            <a:lvl5pPr marL="1828800" indent="0" algn="ctr" defTabSz="914400" rtl="0" eaLnBrk="1" latinLnBrk="0" hangingPunct="1">
              <a:spcBef>
                <a:spcPct val="20000"/>
              </a:spcBef>
              <a:spcAft>
                <a:spcPts val="600"/>
              </a:spcAft>
              <a:buSzPct val="140000"/>
              <a:buFont typeface="Wingdings" pitchFamily="2" charset="2"/>
              <a:buNone/>
              <a:defRPr sz="1800" kern="1200">
                <a:solidFill>
                  <a:schemeClr val="tx1">
                    <a:tint val="75000"/>
                  </a:schemeClr>
                </a:solidFill>
                <a:effectLst>
                  <a:outerShdw blurRad="38100" dist="38100" dir="2700000" algn="tl">
                    <a:srgbClr val="000000">
                      <a:alpha val="43137"/>
                    </a:srgbClr>
                  </a:outerShdw>
                </a:effectLst>
                <a:latin typeface="+mn-lt"/>
                <a:ea typeface="+mn-ea"/>
                <a:cs typeface="+mn-cs"/>
              </a:defRPr>
            </a:lvl5pPr>
            <a:lvl6pPr marL="2286000" indent="0" algn="ctr" defTabSz="914400" rtl="0" eaLnBrk="1" latinLnBrk="0" hangingPunct="1">
              <a:spcBef>
                <a:spcPts val="24"/>
              </a:spcBef>
              <a:spcAft>
                <a:spcPts val="600"/>
              </a:spcAft>
              <a:buClrTx/>
              <a:buSzPct val="130000"/>
              <a:buFont typeface="Wingdings" pitchFamily="2" charset="2"/>
              <a:buNone/>
              <a:defRPr sz="16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6pPr>
            <a:lvl7pPr marL="2743200" indent="0" algn="ctr" defTabSz="914400" rtl="0" eaLnBrk="1" latinLnBrk="0" hangingPunct="1">
              <a:spcBef>
                <a:spcPts val="24"/>
              </a:spcBef>
              <a:spcAft>
                <a:spcPts val="600"/>
              </a:spcAft>
              <a:buClrTx/>
              <a:buSzPct val="130000"/>
              <a:buFont typeface="Wingdings" pitchFamily="2" charset="2"/>
              <a:buNone/>
              <a:defRPr sz="16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7pPr>
            <a:lvl8pPr marL="3200400" indent="0" algn="ctr" defTabSz="914400" rtl="0" eaLnBrk="1" latinLnBrk="0" hangingPunct="1">
              <a:spcBef>
                <a:spcPts val="24"/>
              </a:spcBef>
              <a:spcAft>
                <a:spcPts val="600"/>
              </a:spcAft>
              <a:buClrTx/>
              <a:buSzPct val="130000"/>
              <a:buFont typeface="Wingdings" pitchFamily="2" charset="2"/>
              <a:buNone/>
              <a:defRPr sz="16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8pPr>
            <a:lvl9pPr marL="3657600" indent="0" algn="ctr" defTabSz="914400" rtl="0" eaLnBrk="1" latinLnBrk="0" hangingPunct="1">
              <a:spcBef>
                <a:spcPts val="24"/>
              </a:spcBef>
              <a:spcAft>
                <a:spcPts val="600"/>
              </a:spcAft>
              <a:buClrTx/>
              <a:buSzPct val="130000"/>
              <a:buFont typeface="Wingdings" pitchFamily="2" charset="2"/>
              <a:buNone/>
              <a:defRPr sz="16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9pPr>
          </a:lstStyle>
          <a:p>
            <a:pPr algn="l"/>
            <a:endPar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6" name="Title 1"/>
          <p:cNvSpPr txBox="1">
            <a:spLocks/>
          </p:cNvSpPr>
          <p:nvPr/>
        </p:nvSpPr>
        <p:spPr>
          <a:xfrm>
            <a:off x="166812" y="3977390"/>
            <a:ext cx="8680305" cy="2208810"/>
          </a:xfrm>
          <a:prstGeom prst="rect">
            <a:avLst/>
          </a:prstGeom>
        </p:spPr>
        <p:txBody>
          <a:bodyPr vert="horz" lIns="91440" tIns="45720" rIns="91440" bIns="45720" rtlCol="0" anchor="b">
            <a:noAutofit/>
          </a:bodyPr>
          <a:lstStyle>
            <a:lvl1pPr algn="r" defTabSz="914400" rtl="0" eaLnBrk="1" latinLnBrk="0" hangingPunct="1">
              <a:lnSpc>
                <a:spcPts val="6000"/>
              </a:lnSpc>
              <a:spcBef>
                <a:spcPct val="0"/>
              </a:spcBef>
              <a:buNone/>
              <a:defRPr sz="60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US" sz="2400" dirty="0" smtClean="0">
              <a:ln w="10541" cmpd="sng">
                <a:solidFill>
                  <a:schemeClr val="accent1">
                    <a:shade val="88000"/>
                    <a:satMod val="110000"/>
                  </a:schemeClr>
                </a:solidFill>
                <a:prstDash val="solid"/>
              </a:ln>
              <a:solidFill>
                <a:srgbClr val="002060"/>
              </a:solidFill>
            </a:endParaRPr>
          </a:p>
          <a:p>
            <a:pPr algn="ctr"/>
            <a:endParaRPr lang="en-US" sz="2400" dirty="0">
              <a:ln w="10541" cmpd="sng">
                <a:solidFill>
                  <a:schemeClr val="accent1">
                    <a:shade val="88000"/>
                    <a:satMod val="110000"/>
                  </a:schemeClr>
                </a:solidFill>
                <a:prstDash val="solid"/>
              </a:ln>
              <a:solidFill>
                <a:srgbClr val="002060"/>
              </a:solidFill>
            </a:endParaRPr>
          </a:p>
          <a:p>
            <a:pPr algn="ctr"/>
            <a:endParaRPr lang="en-US" sz="2400" dirty="0" smtClean="0">
              <a:ln w="10541" cmpd="sng">
                <a:solidFill>
                  <a:schemeClr val="accent1">
                    <a:shade val="88000"/>
                    <a:satMod val="110000"/>
                  </a:schemeClr>
                </a:solidFill>
                <a:prstDash val="solid"/>
              </a:ln>
              <a:solidFill>
                <a:srgbClr val="002060"/>
              </a:solidFill>
            </a:endParaRPr>
          </a:p>
          <a:p>
            <a:pPr algn="ctr"/>
            <a:endParaRPr lang="en-US" sz="2400" dirty="0">
              <a:ln w="10541" cmpd="sng">
                <a:solidFill>
                  <a:schemeClr val="accent1">
                    <a:shade val="88000"/>
                    <a:satMod val="110000"/>
                  </a:schemeClr>
                </a:solidFill>
                <a:prstDash val="solid"/>
              </a:ln>
              <a:solidFill>
                <a:srgbClr val="002060"/>
              </a:solidFill>
            </a:endParaRPr>
          </a:p>
          <a:p>
            <a:pPr algn="ctr"/>
            <a:endParaRPr lang="en-US" sz="2400" dirty="0" smtClean="0">
              <a:ln w="10541" cmpd="sng">
                <a:solidFill>
                  <a:schemeClr val="accent1">
                    <a:shade val="88000"/>
                    <a:satMod val="110000"/>
                  </a:schemeClr>
                </a:solidFill>
                <a:prstDash val="solid"/>
              </a:ln>
              <a:solidFill>
                <a:srgbClr val="002060"/>
              </a:solidFill>
            </a:endParaRPr>
          </a:p>
          <a:p>
            <a:pPr algn="ctr"/>
            <a:endParaRPr lang="en-US" sz="2400" dirty="0">
              <a:ln w="10541" cmpd="sng">
                <a:solidFill>
                  <a:schemeClr val="accent1">
                    <a:shade val="88000"/>
                    <a:satMod val="110000"/>
                  </a:schemeClr>
                </a:solidFill>
                <a:prstDash val="solid"/>
              </a:ln>
              <a:solidFill>
                <a:srgbClr val="002060"/>
              </a:solidFill>
            </a:endParaRPr>
          </a:p>
          <a:p>
            <a:pPr algn="ctr"/>
            <a:endParaRPr lang="en-US" sz="2400" dirty="0" smtClean="0">
              <a:ln w="10541" cmpd="sng">
                <a:solidFill>
                  <a:schemeClr val="accent1">
                    <a:shade val="88000"/>
                    <a:satMod val="110000"/>
                  </a:schemeClr>
                </a:solidFill>
                <a:prstDash val="solid"/>
              </a:ln>
              <a:solidFill>
                <a:srgbClr val="002060"/>
              </a:solidFill>
            </a:endParaRPr>
          </a:p>
          <a:p>
            <a:pPr algn="ctr"/>
            <a:endParaRPr lang="en-US" sz="2400" dirty="0">
              <a:ln w="10541" cmpd="sng">
                <a:solidFill>
                  <a:schemeClr val="accent1">
                    <a:shade val="88000"/>
                    <a:satMod val="110000"/>
                  </a:schemeClr>
                </a:solidFill>
                <a:prstDash val="solid"/>
              </a:ln>
              <a:solidFill>
                <a:srgbClr val="002060"/>
              </a:solidFill>
            </a:endParaRPr>
          </a:p>
          <a:p>
            <a:pPr algn="ctr"/>
            <a:endParaRPr lang="en-US" sz="2400" dirty="0" smtClean="0">
              <a:ln w="10541" cmpd="sng">
                <a:solidFill>
                  <a:schemeClr val="accent1">
                    <a:shade val="88000"/>
                    <a:satMod val="110000"/>
                  </a:schemeClr>
                </a:solidFill>
                <a:prstDash val="solid"/>
              </a:ln>
              <a:solidFill>
                <a:srgbClr val="002060"/>
              </a:solidFill>
            </a:endParaRPr>
          </a:p>
          <a:p>
            <a:pPr algn="ctr"/>
            <a:r>
              <a:rPr lang="en-US" sz="2000" b="1" dirty="0" smtClean="0">
                <a:ln w="10541" cmpd="sng">
                  <a:solidFill>
                    <a:schemeClr val="accent1">
                      <a:shade val="88000"/>
                      <a:satMod val="110000"/>
                    </a:schemeClr>
                  </a:solidFill>
                  <a:prstDash val="solid"/>
                </a:ln>
                <a:solidFill>
                  <a:srgbClr val="002060"/>
                </a:solidFill>
              </a:rPr>
              <a:t>REVERSE CHARGE</a:t>
            </a:r>
          </a:p>
          <a:p>
            <a:pPr algn="ctr"/>
            <a:r>
              <a:rPr lang="en-US" sz="2000" b="1" dirty="0" smtClean="0">
                <a:ln w="10541" cmpd="sng">
                  <a:solidFill>
                    <a:schemeClr val="accent1">
                      <a:shade val="88000"/>
                      <a:satMod val="110000"/>
                    </a:schemeClr>
                  </a:solidFill>
                  <a:prstDash val="solid"/>
                </a:ln>
                <a:solidFill>
                  <a:srgbClr val="002060"/>
                </a:solidFill>
              </a:rPr>
              <a:t>SPLIT PAYMENT</a:t>
            </a:r>
            <a:r>
              <a:rPr lang="en-US" sz="3600" dirty="0" smtClean="0">
                <a:ln w="10541" cmpd="sng">
                  <a:solidFill>
                    <a:schemeClr val="accent1">
                      <a:shade val="88000"/>
                      <a:satMod val="110000"/>
                    </a:schemeClr>
                  </a:solidFill>
                  <a:prstDash val="solid"/>
                </a:ln>
                <a:solidFill>
                  <a:srgbClr val="002060"/>
                </a:solidFill>
              </a:rPr>
              <a:t/>
            </a:r>
            <a:br>
              <a:rPr lang="en-US" sz="3600" dirty="0" smtClean="0">
                <a:ln w="10541" cmpd="sng">
                  <a:solidFill>
                    <a:schemeClr val="accent1">
                      <a:shade val="88000"/>
                      <a:satMod val="110000"/>
                    </a:schemeClr>
                  </a:solidFill>
                  <a:prstDash val="solid"/>
                </a:ln>
                <a:solidFill>
                  <a:srgbClr val="002060"/>
                </a:solidFill>
              </a:rPr>
            </a:br>
            <a:r>
              <a:rPr lang="en-US" sz="2000" b="1" i="1" dirty="0">
                <a:ln w="10541" cmpd="sng">
                  <a:solidFill>
                    <a:schemeClr val="accent1">
                      <a:shade val="88000"/>
                      <a:satMod val="110000"/>
                    </a:schemeClr>
                  </a:solidFill>
                  <a:prstDash val="solid"/>
                </a:ln>
                <a:solidFill>
                  <a:srgbClr val="002060"/>
                </a:solidFill>
                <a:effectLst/>
              </a:rPr>
              <a:t> </a:t>
            </a:r>
            <a:r>
              <a:rPr lang="en-US" sz="2000" b="1" i="1" dirty="0" smtClean="0">
                <a:ln w="10541" cmpd="sng">
                  <a:solidFill>
                    <a:schemeClr val="accent1">
                      <a:shade val="88000"/>
                      <a:satMod val="110000"/>
                    </a:schemeClr>
                  </a:solidFill>
                  <a:prstDash val="solid"/>
                </a:ln>
                <a:solidFill>
                  <a:srgbClr val="002060"/>
                </a:solidFill>
                <a:effectLst/>
              </a:rPr>
              <a:t>                         						       </a:t>
            </a:r>
            <a:r>
              <a:rPr lang="en-US" sz="1800" b="1" i="1" dirty="0" smtClean="0">
                <a:ln w="10541" cmpd="sng">
                  <a:solidFill>
                    <a:schemeClr val="accent1">
                      <a:shade val="88000"/>
                      <a:satMod val="110000"/>
                    </a:schemeClr>
                  </a:solidFill>
                  <a:prstDash val="solid"/>
                </a:ln>
                <a:solidFill>
                  <a:srgbClr val="002060"/>
                </a:solidFill>
                <a:effectLst/>
              </a:rPr>
              <a:t>Marco Vitale</a:t>
            </a:r>
            <a:endParaRPr lang="en-US" sz="1800" b="1" i="1" dirty="0">
              <a:ln w="10541" cmpd="sng">
                <a:solidFill>
                  <a:schemeClr val="accent1">
                    <a:shade val="88000"/>
                    <a:satMod val="110000"/>
                  </a:schemeClr>
                </a:solidFill>
                <a:prstDash val="solid"/>
              </a:ln>
              <a:solidFill>
                <a:srgbClr val="002060"/>
              </a:solidFill>
              <a:effectLst/>
            </a:endParaRPr>
          </a:p>
        </p:txBody>
      </p:sp>
      <p:sp>
        <p:nvSpPr>
          <p:cNvPr id="2" name="CasellaDiTesto 1"/>
          <p:cNvSpPr txBox="1"/>
          <p:nvPr/>
        </p:nvSpPr>
        <p:spPr>
          <a:xfrm>
            <a:off x="534391" y="3010993"/>
            <a:ext cx="1745673" cy="369332"/>
          </a:xfrm>
          <a:prstGeom prst="rect">
            <a:avLst/>
          </a:prstGeom>
          <a:noFill/>
        </p:spPr>
        <p:txBody>
          <a:bodyPr wrap="square" rtlCol="0">
            <a:spAutoFit/>
          </a:bodyPr>
          <a:lstStyle/>
          <a:p>
            <a:r>
              <a:rPr lang="it-IT" dirty="0" smtClean="0"/>
              <a:t>FOCUS ON</a:t>
            </a:r>
            <a:endParaRPr lang="it-IT" dirty="0"/>
          </a:p>
        </p:txBody>
      </p:sp>
      <p:sp>
        <p:nvSpPr>
          <p:cNvPr id="3" name="CasellaDiTesto 2"/>
          <p:cNvSpPr txBox="1"/>
          <p:nvPr/>
        </p:nvSpPr>
        <p:spPr>
          <a:xfrm>
            <a:off x="5237019" y="3017529"/>
            <a:ext cx="3610098" cy="369332"/>
          </a:xfrm>
          <a:prstGeom prst="rect">
            <a:avLst/>
          </a:prstGeom>
          <a:noFill/>
        </p:spPr>
        <p:txBody>
          <a:bodyPr wrap="square" rtlCol="0">
            <a:spAutoFit/>
          </a:bodyPr>
          <a:lstStyle/>
          <a:p>
            <a:r>
              <a:rPr lang="it-IT" dirty="0" smtClean="0"/>
              <a:t>Catania, 25 maggio 2015</a:t>
            </a:r>
            <a:endParaRPr lang="it-IT" dirty="0"/>
          </a:p>
        </p:txBody>
      </p:sp>
      <p:pic>
        <p:nvPicPr>
          <p:cNvPr id="1028"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 y="0"/>
            <a:ext cx="9144000" cy="3665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938707" y="617398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957448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155529" y="147248"/>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5" name="Rettangolo 4"/>
          <p:cNvSpPr/>
          <p:nvPr/>
        </p:nvSpPr>
        <p:spPr>
          <a:xfrm>
            <a:off x="186267" y="779524"/>
            <a:ext cx="8197712" cy="5062924"/>
          </a:xfrm>
          <a:prstGeom prst="rect">
            <a:avLst/>
          </a:prstGeom>
        </p:spPr>
        <p:txBody>
          <a:bodyPr wrap="square">
            <a:spAutoFit/>
          </a:bodyPr>
          <a:lstStyle/>
          <a:p>
            <a:pPr algn="just"/>
            <a:r>
              <a:rPr lang="it-IT" sz="2000" b="1" dirty="0" smtClean="0">
                <a:solidFill>
                  <a:schemeClr val="bg2">
                    <a:lumMod val="50000"/>
                  </a:schemeClr>
                </a:solidFill>
              </a:rPr>
              <a:t>Tipologia dei contratti</a:t>
            </a:r>
          </a:p>
          <a:p>
            <a:pPr algn="just"/>
            <a:endParaRPr lang="it-IT" dirty="0" smtClean="0">
              <a:solidFill>
                <a:schemeClr val="bg2">
                  <a:lumMod val="50000"/>
                </a:schemeClr>
              </a:solidFill>
            </a:endParaRPr>
          </a:p>
          <a:p>
            <a:pPr algn="just"/>
            <a:r>
              <a:rPr lang="it-IT" sz="1500" dirty="0" smtClean="0">
                <a:solidFill>
                  <a:schemeClr val="bg2">
                    <a:lumMod val="50000"/>
                  </a:schemeClr>
                </a:solidFill>
              </a:rPr>
              <a:t>Il </a:t>
            </a:r>
            <a:r>
              <a:rPr lang="it-IT" sz="1500" i="1" dirty="0" smtClean="0">
                <a:solidFill>
                  <a:schemeClr val="bg2">
                    <a:lumMod val="50000"/>
                  </a:schemeClr>
                </a:solidFill>
              </a:rPr>
              <a:t>reverse </a:t>
            </a:r>
            <a:r>
              <a:rPr lang="it-IT" sz="1500" i="1" dirty="0" err="1" smtClean="0">
                <a:solidFill>
                  <a:schemeClr val="bg2">
                    <a:lumMod val="50000"/>
                  </a:schemeClr>
                </a:solidFill>
              </a:rPr>
              <a:t>charge</a:t>
            </a:r>
            <a:r>
              <a:rPr lang="it-IT" sz="1500" i="1" dirty="0" smtClean="0">
                <a:solidFill>
                  <a:schemeClr val="bg2">
                    <a:lumMod val="50000"/>
                  </a:schemeClr>
                </a:solidFill>
              </a:rPr>
              <a:t> si applica ai servizi resi ai soggetti appaltatori </a:t>
            </a:r>
            <a:r>
              <a:rPr lang="it-IT" sz="1500" dirty="0" smtClean="0">
                <a:solidFill>
                  <a:schemeClr val="bg2">
                    <a:lumMod val="50000"/>
                  </a:schemeClr>
                </a:solidFill>
              </a:rPr>
              <a:t>o ad altri subappaltatori in base ad un contratto:</a:t>
            </a:r>
          </a:p>
          <a:p>
            <a:pPr algn="just"/>
            <a:r>
              <a:rPr lang="it-IT" sz="1500" dirty="0" smtClean="0">
                <a:solidFill>
                  <a:schemeClr val="bg2">
                    <a:lumMod val="50000"/>
                  </a:schemeClr>
                </a:solidFill>
              </a:rPr>
              <a:t>- d’appalto;</a:t>
            </a:r>
          </a:p>
          <a:p>
            <a:pPr algn="just"/>
            <a:r>
              <a:rPr lang="it-IT" sz="1500" dirty="0" smtClean="0">
                <a:solidFill>
                  <a:schemeClr val="bg2">
                    <a:lumMod val="50000"/>
                  </a:schemeClr>
                </a:solidFill>
              </a:rPr>
              <a:t>- di prestazione d’opera.</a:t>
            </a:r>
          </a:p>
          <a:p>
            <a:pPr algn="just"/>
            <a:r>
              <a:rPr lang="it-IT" sz="1500" dirty="0" smtClean="0">
                <a:solidFill>
                  <a:schemeClr val="bg2">
                    <a:lumMod val="50000"/>
                  </a:schemeClr>
                </a:solidFill>
              </a:rPr>
              <a:t>Secondo la circolare dell’Agenzia delle Entrate 29 dicembre 2006, n. 37/E, sono escluse dal regime del Reverse </a:t>
            </a:r>
            <a:r>
              <a:rPr lang="it-IT" sz="1500" dirty="0">
                <a:solidFill>
                  <a:schemeClr val="bg2">
                    <a:lumMod val="50000"/>
                  </a:schemeClr>
                </a:solidFill>
              </a:rPr>
              <a:t>C</a:t>
            </a:r>
            <a:r>
              <a:rPr lang="it-IT" sz="1500" dirty="0" smtClean="0">
                <a:solidFill>
                  <a:schemeClr val="bg2">
                    <a:lumMod val="50000"/>
                  </a:schemeClr>
                </a:solidFill>
              </a:rPr>
              <a:t>harge:</a:t>
            </a:r>
          </a:p>
          <a:p>
            <a:pPr algn="just"/>
            <a:r>
              <a:rPr lang="it-IT" sz="1500" dirty="0" smtClean="0">
                <a:solidFill>
                  <a:schemeClr val="bg2">
                    <a:lumMod val="50000"/>
                  </a:schemeClr>
                </a:solidFill>
              </a:rPr>
              <a:t>- le prestazioni rese direttamente, in forza di un contratto d’appalto, nei confronti di imprese di costruzione o di ristrutturazione (es. impresa che acquista un terreno per la successiva edificazione di un immobile e conclude un contratto d’appalto con altra impresa per la realizzazione del fabbricato stesso);</a:t>
            </a:r>
          </a:p>
          <a:p>
            <a:pPr algn="just"/>
            <a:r>
              <a:rPr lang="it-IT" sz="1500" dirty="0" smtClean="0">
                <a:solidFill>
                  <a:schemeClr val="bg2">
                    <a:lumMod val="50000"/>
                  </a:schemeClr>
                </a:solidFill>
              </a:rPr>
              <a:t>- le prestazioni d’opera intellettuale rese da professionisti (in quanto, per loro natura, non possono essere definite come prestazioni di manodopera e che risultano comunque estranee alle tipologie di attività rilevanti ai fini dell’applicazione dell’inversione contabile, tali da estrinsecarsi in apporti materiali che concorrono alla realizzazione del manufatto);</a:t>
            </a:r>
          </a:p>
          <a:p>
            <a:pPr algn="just"/>
            <a:r>
              <a:rPr lang="it-IT" sz="1500" dirty="0" smtClean="0">
                <a:solidFill>
                  <a:schemeClr val="bg2">
                    <a:lumMod val="50000"/>
                  </a:schemeClr>
                </a:solidFill>
              </a:rPr>
              <a:t>- le forniture di beni con posa in opera (in quanto qualificate come cessioni di beni e non come prestazioni di servizi laddove la posa in opera assuma una funzione accessoria rispetto alla cessione del bene).</a:t>
            </a:r>
          </a:p>
          <a:p>
            <a:pPr algn="just"/>
            <a:r>
              <a:rPr lang="it-IT" sz="1500" dirty="0" smtClean="0">
                <a:solidFill>
                  <a:schemeClr val="bg2">
                    <a:lumMod val="50000"/>
                  </a:schemeClr>
                </a:solidFill>
              </a:rPr>
              <a:t>- i rapporti all’interno dei consorzi e delle Società consortili e di strutture associative analoghe (associazioni temporanee di imprese ) (Risoluzione Ministeriale n.380/E del 2008).</a:t>
            </a:r>
            <a:endParaRPr lang="it-IT" sz="1500" dirty="0">
              <a:solidFill>
                <a:schemeClr val="bg2">
                  <a:lumMod val="50000"/>
                </a:schemeClr>
              </a:solidFill>
            </a:endParaRPr>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75117" y="6355209"/>
            <a:ext cx="312907" cy="369332"/>
          </a:xfrm>
          <a:prstGeom prst="rect">
            <a:avLst/>
          </a:prstGeom>
          <a:noFill/>
        </p:spPr>
        <p:txBody>
          <a:bodyPr wrap="none" rtlCol="0">
            <a:spAutoFit/>
          </a:bodyPr>
          <a:lstStyle/>
          <a:p>
            <a:pPr algn="ctr"/>
            <a:r>
              <a:rPr lang="it-IT" b="1" dirty="0">
                <a:solidFill>
                  <a:schemeClr val="bg2">
                    <a:lumMod val="50000"/>
                  </a:schemeClr>
                </a:solidFill>
              </a:rPr>
              <a:t>9</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610540" y="147248"/>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4" name="TextBox 3"/>
          <p:cNvSpPr txBox="1"/>
          <p:nvPr/>
        </p:nvSpPr>
        <p:spPr>
          <a:xfrm>
            <a:off x="186267" y="1057015"/>
            <a:ext cx="8746067" cy="4955203"/>
          </a:xfrm>
          <a:prstGeom prst="rect">
            <a:avLst/>
          </a:prstGeom>
          <a:noFill/>
        </p:spPr>
        <p:txBody>
          <a:bodyPr wrap="square" numCol="1" rtlCol="0">
            <a:spAutoFit/>
          </a:bodyPr>
          <a:lstStyle/>
          <a:p>
            <a:r>
              <a:rPr lang="it-IT" sz="2000" b="1" dirty="0" smtClean="0">
                <a:solidFill>
                  <a:schemeClr val="bg2">
                    <a:lumMod val="50000"/>
                  </a:schemeClr>
                </a:solidFill>
              </a:rPr>
              <a:t>Condizioni per l’applicazione del Reverse </a:t>
            </a:r>
            <a:r>
              <a:rPr lang="it-IT" sz="2000" b="1" dirty="0">
                <a:solidFill>
                  <a:schemeClr val="bg2">
                    <a:lumMod val="50000"/>
                  </a:schemeClr>
                </a:solidFill>
              </a:rPr>
              <a:t>C</a:t>
            </a:r>
            <a:r>
              <a:rPr lang="it-IT" sz="2000" b="1" dirty="0" smtClean="0">
                <a:solidFill>
                  <a:schemeClr val="bg2">
                    <a:lumMod val="50000"/>
                  </a:schemeClr>
                </a:solidFill>
              </a:rPr>
              <a:t>harge</a:t>
            </a:r>
            <a:endParaRPr lang="it-IT" sz="2000" b="1" u="sng" dirty="0" smtClean="0">
              <a:solidFill>
                <a:schemeClr val="bg2">
                  <a:lumMod val="50000"/>
                </a:schemeClr>
              </a:solidFill>
            </a:endParaRPr>
          </a:p>
          <a:p>
            <a:endParaRPr lang="it-IT" b="1" u="sng" dirty="0" smtClean="0">
              <a:solidFill>
                <a:schemeClr val="bg2">
                  <a:lumMod val="50000"/>
                </a:schemeClr>
              </a:solidFill>
            </a:endParaRPr>
          </a:p>
          <a:p>
            <a:pPr marL="273050" lvl="0" indent="-190500" fontAlgn="base">
              <a:buFont typeface="Wingdings" pitchFamily="2" charset="2"/>
              <a:buChar char="Ø"/>
            </a:pPr>
            <a:r>
              <a:rPr lang="it-IT" dirty="0" smtClean="0">
                <a:solidFill>
                  <a:schemeClr val="bg2">
                    <a:lumMod val="50000"/>
                  </a:schemeClr>
                </a:solidFill>
              </a:rPr>
              <a:t>Presenza di tre o più soggetti coinvolti; </a:t>
            </a:r>
          </a:p>
          <a:p>
            <a:pPr marL="273050" lvl="0" indent="-190500" fontAlgn="base">
              <a:buFont typeface="Wingdings" pitchFamily="2" charset="2"/>
              <a:buChar char="Ø"/>
            </a:pPr>
            <a:r>
              <a:rPr lang="it-IT" dirty="0" smtClean="0">
                <a:solidFill>
                  <a:schemeClr val="bg2">
                    <a:lumMod val="50000"/>
                  </a:schemeClr>
                </a:solidFill>
              </a:rPr>
              <a:t>Si applica solo nei rapporti fra subappaltatori ed appaltatori (o altri subappaltatori) e mai fra l’appaltatore e committente principale</a:t>
            </a:r>
          </a:p>
          <a:p>
            <a:pPr marL="273050" lvl="0" indent="-190500" fontAlgn="base">
              <a:buFont typeface="Wingdings" pitchFamily="2" charset="2"/>
              <a:buChar char="Ø"/>
            </a:pPr>
            <a:r>
              <a:rPr lang="it-IT" dirty="0" smtClean="0">
                <a:solidFill>
                  <a:schemeClr val="bg2">
                    <a:lumMod val="50000"/>
                  </a:schemeClr>
                </a:solidFill>
              </a:rPr>
              <a:t>sia il prestatore (subappaltatore) che il suo committente (appaltatore o subappaltatore) devono svolgere una prestazione riconducibile alle attività della sezione F della Tabella ATECOFIN 2007; </a:t>
            </a:r>
          </a:p>
          <a:p>
            <a:pPr marL="273050" lvl="0" indent="-190500" fontAlgn="base">
              <a:buFont typeface="Wingdings" pitchFamily="2" charset="2"/>
              <a:buChar char="Ø"/>
            </a:pPr>
            <a:r>
              <a:rPr lang="it-IT" dirty="0" smtClean="0">
                <a:solidFill>
                  <a:schemeClr val="bg2">
                    <a:lumMod val="50000"/>
                  </a:schemeClr>
                </a:solidFill>
              </a:rPr>
              <a:t>deve trattarsi di contratto d’appalto o d’opera (sono esclusi i contratto d’opera intellettuale e le forniture con posa in opera). </a:t>
            </a:r>
          </a:p>
          <a:p>
            <a:endParaRPr lang="it-IT" dirty="0" smtClean="0">
              <a:solidFill>
                <a:schemeClr val="bg2">
                  <a:lumMod val="50000"/>
                </a:schemeClr>
              </a:solidFill>
            </a:endParaRPr>
          </a:p>
          <a:p>
            <a:endParaRPr lang="it-IT" dirty="0" smtClean="0">
              <a:solidFill>
                <a:schemeClr val="bg2">
                  <a:lumMod val="50000"/>
                </a:schemeClr>
              </a:solidFill>
            </a:endParaRPr>
          </a:p>
          <a:p>
            <a:r>
              <a:rPr lang="it-IT" dirty="0" smtClean="0">
                <a:solidFill>
                  <a:schemeClr val="bg2">
                    <a:lumMod val="50000"/>
                  </a:schemeClr>
                </a:solidFill>
              </a:rPr>
              <a:t>Il Reverse </a:t>
            </a:r>
            <a:r>
              <a:rPr lang="it-IT" dirty="0">
                <a:solidFill>
                  <a:schemeClr val="bg2">
                    <a:lumMod val="50000"/>
                  </a:schemeClr>
                </a:solidFill>
              </a:rPr>
              <a:t>C</a:t>
            </a:r>
            <a:r>
              <a:rPr lang="it-IT" dirty="0" smtClean="0">
                <a:solidFill>
                  <a:schemeClr val="bg2">
                    <a:lumMod val="50000"/>
                  </a:schemeClr>
                </a:solidFill>
              </a:rPr>
              <a:t>harge trova applicazione anche nel caso in cui i subappaltatori svolgano, anche in via non esclusiva o prevalente, attività identificate dai suddetti codici </a:t>
            </a:r>
            <a:r>
              <a:rPr lang="it-IT" dirty="0" err="1" smtClean="0">
                <a:solidFill>
                  <a:schemeClr val="bg2">
                    <a:lumMod val="50000"/>
                  </a:schemeClr>
                </a:solidFill>
              </a:rPr>
              <a:t>Atecofin</a:t>
            </a:r>
            <a:r>
              <a:rPr lang="it-IT" dirty="0" smtClean="0">
                <a:solidFill>
                  <a:schemeClr val="bg2">
                    <a:lumMod val="50000"/>
                  </a:schemeClr>
                </a:solidFill>
              </a:rPr>
              <a:t> e ovviamente l’obbligo attiene alle sole prestazioni rese nell’ambito delle medesime attività della sezione F. </a:t>
            </a:r>
          </a:p>
          <a:p>
            <a:endParaRPr lang="it-IT" sz="1400" dirty="0" smtClean="0">
              <a:solidFill>
                <a:schemeClr val="tx2">
                  <a:lumMod val="90000"/>
                </a:schemeClr>
              </a:solidFill>
            </a:endParaRPr>
          </a:p>
          <a:p>
            <a:pPr marL="342900" lvl="0" indent="-342900" algn="just">
              <a:buAutoNum type="arabicPeriod" startAt="2"/>
            </a:pPr>
            <a:endParaRPr lang="it-IT" sz="1400" dirty="0" smtClean="0">
              <a:solidFill>
                <a:schemeClr val="tx2">
                  <a:lumMod val="90000"/>
                </a:schemeClr>
              </a:solidFill>
            </a:endParaRPr>
          </a:p>
        </p:txBody>
      </p:sp>
      <p:pic>
        <p:nvPicPr>
          <p:cNvPr id="6" name="Picture 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10</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538554" y="147248"/>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4" name="TextBox 3"/>
          <p:cNvSpPr txBox="1"/>
          <p:nvPr/>
        </p:nvSpPr>
        <p:spPr>
          <a:xfrm>
            <a:off x="186267" y="902635"/>
            <a:ext cx="8746067" cy="4801314"/>
          </a:xfrm>
          <a:prstGeom prst="rect">
            <a:avLst/>
          </a:prstGeom>
          <a:noFill/>
        </p:spPr>
        <p:txBody>
          <a:bodyPr wrap="square" numCol="1" rtlCol="0">
            <a:spAutoFit/>
          </a:bodyPr>
          <a:lstStyle/>
          <a:p>
            <a:r>
              <a:rPr lang="it-IT" sz="2000" b="1" dirty="0" smtClean="0">
                <a:solidFill>
                  <a:schemeClr val="bg2">
                    <a:lumMod val="50000"/>
                  </a:schemeClr>
                </a:solidFill>
              </a:rPr>
              <a:t>Cessioni di immobili strumentali</a:t>
            </a:r>
          </a:p>
          <a:p>
            <a:endParaRPr lang="it-IT" b="1" dirty="0">
              <a:solidFill>
                <a:schemeClr val="bg2">
                  <a:lumMod val="50000"/>
                </a:schemeClr>
              </a:solidFill>
            </a:endParaRPr>
          </a:p>
          <a:p>
            <a:endParaRPr lang="it-IT" b="1" dirty="0" smtClean="0">
              <a:solidFill>
                <a:schemeClr val="bg2">
                  <a:lumMod val="50000"/>
                </a:schemeClr>
              </a:solidFill>
            </a:endParaRPr>
          </a:p>
          <a:p>
            <a:pPr algn="just"/>
            <a:r>
              <a:rPr lang="it-IT" dirty="0" smtClean="0">
                <a:solidFill>
                  <a:schemeClr val="bg2">
                    <a:lumMod val="50000"/>
                  </a:schemeClr>
                </a:solidFill>
              </a:rPr>
              <a:t>Esulano, dunque, dall’estensione del meccanismo del </a:t>
            </a:r>
            <a:r>
              <a:rPr lang="it-IT" i="1" dirty="0" smtClean="0">
                <a:solidFill>
                  <a:schemeClr val="bg2">
                    <a:lumMod val="50000"/>
                  </a:schemeClr>
                </a:solidFill>
              </a:rPr>
              <a:t>reverse </a:t>
            </a:r>
            <a:r>
              <a:rPr lang="it-IT" i="1" dirty="0" err="1" smtClean="0">
                <a:solidFill>
                  <a:schemeClr val="bg2">
                    <a:lumMod val="50000"/>
                  </a:schemeClr>
                </a:solidFill>
              </a:rPr>
              <a:t>charge</a:t>
            </a:r>
            <a:r>
              <a:rPr lang="it-IT" dirty="0" smtClean="0">
                <a:solidFill>
                  <a:schemeClr val="bg2">
                    <a:lumMod val="50000"/>
                  </a:schemeClr>
                </a:solidFill>
              </a:rPr>
              <a:t> (e pertanto, se imponibili ai fini Iva, continuano ad essere soggette all’imposta secondo l’ordinario meccanismo dell’addebito in rivalsa dal cedente al cessionario):</a:t>
            </a:r>
          </a:p>
          <a:p>
            <a:pPr lvl="0" algn="just"/>
            <a:r>
              <a:rPr lang="it-IT" dirty="0" smtClean="0">
                <a:solidFill>
                  <a:schemeClr val="bg2">
                    <a:lumMod val="50000"/>
                  </a:schemeClr>
                </a:solidFill>
              </a:rPr>
              <a:t>- tutte le compravendite immobiliari aventi per oggetto aree e terreni edificabili;</a:t>
            </a:r>
          </a:p>
          <a:p>
            <a:pPr lvl="0" algn="just"/>
            <a:r>
              <a:rPr lang="it-IT" dirty="0" smtClean="0">
                <a:solidFill>
                  <a:schemeClr val="bg2">
                    <a:lumMod val="50000"/>
                  </a:schemeClr>
                </a:solidFill>
              </a:rPr>
              <a:t>- tutte le compravendite immobiliari aventi per oggetto fabbricati abitativi;</a:t>
            </a:r>
          </a:p>
          <a:p>
            <a:pPr lvl="0" algn="just"/>
            <a:r>
              <a:rPr lang="it-IT" dirty="0" smtClean="0">
                <a:solidFill>
                  <a:schemeClr val="bg2">
                    <a:lumMod val="50000"/>
                  </a:schemeClr>
                </a:solidFill>
              </a:rPr>
              <a:t>- le compravendite immobiliari aventi per oggetto fabbricati strumentali, effettuate dalle imprese che, anche mediante appalto a terzi, hanno costruito l’immobile o che su di esso hanno effettuato gli interventi di “ristrutturazione” di cui alle lett. c), d) ed e) del comma 1 dell’art. 31 della L. 5 agosto 1978, n. 457, purché la cessione abbia luogo entro 4 anni dalla data di ultimazione della costruzione o dell’intervento (si ricorda che qualora la cessione sia oltre i 4 anni, l’operazione è esente salva l’opzione per l’imponibilità);</a:t>
            </a:r>
          </a:p>
          <a:p>
            <a:pPr lvl="0" algn="just"/>
            <a:r>
              <a:rPr lang="it-IT" dirty="0" smtClean="0">
                <a:solidFill>
                  <a:schemeClr val="bg2">
                    <a:lumMod val="50000"/>
                  </a:schemeClr>
                </a:solidFill>
              </a:rPr>
              <a:t>- le compravendite immobiliari aventi per oggetto fabbricati strumentali, effettuate nei     confronti di cessionari che non agiscono nell’esercizio di impresa, arti o professioni.</a:t>
            </a:r>
            <a:endParaRPr lang="it-IT" dirty="0">
              <a:solidFill>
                <a:schemeClr val="bg2">
                  <a:lumMod val="50000"/>
                </a:schemeClr>
              </a:solidFill>
            </a:endParaRP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7377" y="6355209"/>
            <a:ext cx="428386" cy="369332"/>
          </a:xfrm>
          <a:prstGeom prst="rect">
            <a:avLst/>
          </a:prstGeom>
          <a:noFill/>
        </p:spPr>
        <p:txBody>
          <a:bodyPr wrap="none" rtlCol="0">
            <a:spAutoFit/>
          </a:bodyPr>
          <a:lstStyle/>
          <a:p>
            <a:pPr algn="ctr"/>
            <a:r>
              <a:rPr lang="it-IT" b="1" dirty="0" smtClean="0">
                <a:solidFill>
                  <a:schemeClr val="bg2">
                    <a:lumMod val="50000"/>
                  </a:schemeClr>
                </a:solidFill>
              </a:rPr>
              <a:t>11</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538554" y="147248"/>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4" name="TextBox 3"/>
          <p:cNvSpPr txBox="1"/>
          <p:nvPr/>
        </p:nvSpPr>
        <p:spPr>
          <a:xfrm>
            <a:off x="186267" y="1033264"/>
            <a:ext cx="8746067" cy="1785104"/>
          </a:xfrm>
          <a:prstGeom prst="rect">
            <a:avLst/>
          </a:prstGeom>
          <a:noFill/>
        </p:spPr>
        <p:txBody>
          <a:bodyPr wrap="square" numCol="1" rtlCol="0">
            <a:spAutoFit/>
          </a:bodyPr>
          <a:lstStyle/>
          <a:p>
            <a:r>
              <a:rPr lang="it-IT" sz="2000" b="1" dirty="0" smtClean="0">
                <a:solidFill>
                  <a:schemeClr val="bg2">
                    <a:lumMod val="50000"/>
                  </a:schemeClr>
                </a:solidFill>
              </a:rPr>
              <a:t>Cessioni di immobili </a:t>
            </a:r>
            <a:r>
              <a:rPr lang="it-IT" sz="2000" b="1" dirty="0" smtClean="0">
                <a:solidFill>
                  <a:schemeClr val="bg2">
                    <a:lumMod val="50000"/>
                  </a:schemeClr>
                </a:solidFill>
              </a:rPr>
              <a:t>civili e strumentali</a:t>
            </a:r>
            <a:endParaRPr lang="it-IT" sz="2000" b="1" dirty="0" smtClean="0">
              <a:solidFill>
                <a:schemeClr val="bg2">
                  <a:lumMod val="50000"/>
                </a:schemeClr>
              </a:solidFill>
            </a:endParaRPr>
          </a:p>
          <a:p>
            <a:endParaRPr lang="it-IT" i="1" dirty="0" smtClean="0"/>
          </a:p>
          <a:p>
            <a:pPr algn="just"/>
            <a:r>
              <a:rPr lang="it-IT" dirty="0" smtClean="0">
                <a:solidFill>
                  <a:schemeClr val="bg2">
                    <a:lumMod val="50000"/>
                  </a:schemeClr>
                </a:solidFill>
              </a:rPr>
              <a:t>L’art. 17, sesto comma, lett. a-</a:t>
            </a:r>
            <a:r>
              <a:rPr lang="it-IT" i="1" dirty="0" smtClean="0">
                <a:solidFill>
                  <a:schemeClr val="bg2">
                    <a:lumMod val="50000"/>
                  </a:schemeClr>
                </a:solidFill>
              </a:rPr>
              <a:t>bis), del D.P.R. n. 633/1972 </a:t>
            </a:r>
            <a:r>
              <a:rPr lang="it-IT" dirty="0" smtClean="0">
                <a:solidFill>
                  <a:schemeClr val="bg2">
                    <a:lumMod val="50000"/>
                  </a:schemeClr>
                </a:solidFill>
              </a:rPr>
              <a:t>stabilisce che il </a:t>
            </a:r>
            <a:r>
              <a:rPr lang="it-IT" i="1" dirty="0" smtClean="0">
                <a:solidFill>
                  <a:schemeClr val="bg2">
                    <a:lumMod val="50000"/>
                  </a:schemeClr>
                </a:solidFill>
              </a:rPr>
              <a:t>reverse </a:t>
            </a:r>
            <a:r>
              <a:rPr lang="it-IT" i="1" dirty="0" err="1" smtClean="0">
                <a:solidFill>
                  <a:schemeClr val="bg2">
                    <a:lumMod val="50000"/>
                  </a:schemeClr>
                </a:solidFill>
              </a:rPr>
              <a:t>charge</a:t>
            </a:r>
            <a:r>
              <a:rPr lang="it-IT" i="1" dirty="0" smtClean="0">
                <a:solidFill>
                  <a:schemeClr val="bg2">
                    <a:lumMod val="50000"/>
                  </a:schemeClr>
                </a:solidFill>
              </a:rPr>
              <a:t> si applica alle cessioni di </a:t>
            </a:r>
            <a:r>
              <a:rPr lang="it-IT" dirty="0" smtClean="0">
                <a:solidFill>
                  <a:schemeClr val="bg2">
                    <a:lumMod val="50000"/>
                  </a:schemeClr>
                </a:solidFill>
              </a:rPr>
              <a:t>fabbricati </a:t>
            </a:r>
            <a:r>
              <a:rPr lang="it-IT" dirty="0" smtClean="0">
                <a:solidFill>
                  <a:schemeClr val="bg2">
                    <a:lumMod val="50000"/>
                  </a:schemeClr>
                </a:solidFill>
              </a:rPr>
              <a:t>o di porzione di fabbricato, di cui ai numeri 8-</a:t>
            </a:r>
            <a:r>
              <a:rPr lang="it-IT" i="1" dirty="0" smtClean="0">
                <a:solidFill>
                  <a:schemeClr val="bg2">
                    <a:lumMod val="50000"/>
                  </a:schemeClr>
                </a:solidFill>
              </a:rPr>
              <a:t>bis</a:t>
            </a:r>
            <a:r>
              <a:rPr lang="it-IT" dirty="0" smtClean="0">
                <a:solidFill>
                  <a:schemeClr val="bg2">
                    <a:lumMod val="50000"/>
                  </a:schemeClr>
                </a:solidFill>
              </a:rPr>
              <a:t> (civili) e 8-</a:t>
            </a:r>
            <a:r>
              <a:rPr lang="it-IT" i="1" dirty="0" smtClean="0">
                <a:solidFill>
                  <a:schemeClr val="bg2">
                    <a:lumMod val="50000"/>
                  </a:schemeClr>
                </a:solidFill>
              </a:rPr>
              <a:t>ter</a:t>
            </a:r>
            <a:r>
              <a:rPr lang="it-IT" dirty="0" smtClean="0">
                <a:solidFill>
                  <a:schemeClr val="bg2">
                    <a:lumMod val="50000"/>
                  </a:schemeClr>
                </a:solidFill>
              </a:rPr>
              <a:t> (strumentali) del primo comma dell’art. 10 per le quali nel relativo atto il cedente abbia espressamente manifestato l’opzione per l’imposizione.</a:t>
            </a:r>
            <a:endParaRPr lang="it-IT" i="1" dirty="0" smtClean="0">
              <a:solidFill>
                <a:schemeClr val="bg2">
                  <a:lumMod val="50000"/>
                </a:schemeClr>
              </a:solidFill>
            </a:endParaRP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12</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610540" y="147248"/>
            <a:ext cx="4041491" cy="584775"/>
          </a:xfrm>
          <a:prstGeom prst="rect">
            <a:avLst/>
          </a:prstGeom>
          <a:noFill/>
          <a:ln>
            <a:noFill/>
          </a:ln>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4" name="TextBox 3"/>
          <p:cNvSpPr txBox="1"/>
          <p:nvPr/>
        </p:nvSpPr>
        <p:spPr>
          <a:xfrm>
            <a:off x="186267" y="855134"/>
            <a:ext cx="8746067" cy="5047536"/>
          </a:xfrm>
          <a:prstGeom prst="rect">
            <a:avLst/>
          </a:prstGeom>
          <a:noFill/>
        </p:spPr>
        <p:txBody>
          <a:bodyPr wrap="square" numCol="1" rtlCol="0">
            <a:spAutoFit/>
          </a:bodyPr>
          <a:lstStyle/>
          <a:p>
            <a:pPr algn="just"/>
            <a:r>
              <a:rPr lang="it-IT" sz="2000" b="1" dirty="0" smtClean="0">
                <a:solidFill>
                  <a:schemeClr val="bg2">
                    <a:lumMod val="50000"/>
                  </a:schemeClr>
                </a:solidFill>
              </a:rPr>
              <a:t>Sanzioni</a:t>
            </a:r>
          </a:p>
          <a:p>
            <a:pPr algn="just"/>
            <a:endParaRPr lang="it-IT" sz="1600" b="1" dirty="0">
              <a:solidFill>
                <a:schemeClr val="bg2">
                  <a:lumMod val="50000"/>
                </a:schemeClr>
              </a:solidFill>
            </a:endParaRPr>
          </a:p>
          <a:p>
            <a:pPr algn="just"/>
            <a:endParaRPr lang="it-IT" sz="1600" b="1" dirty="0" smtClean="0">
              <a:solidFill>
                <a:schemeClr val="bg2">
                  <a:lumMod val="50000"/>
                </a:schemeClr>
              </a:solidFill>
            </a:endParaRPr>
          </a:p>
          <a:p>
            <a:pPr algn="just"/>
            <a:r>
              <a:rPr lang="it-IT" dirty="0" smtClean="0">
                <a:solidFill>
                  <a:schemeClr val="bg2">
                    <a:lumMod val="50000"/>
                  </a:schemeClr>
                </a:solidFill>
              </a:rPr>
              <a:t>Ai sensi dell’articolo 6 comma 9 bis del D.Lgs. 471/1997 “E' punito con la sanzione amministrativa compresa fra il 100 e il 200 per cento dell'imposta, con un minimo di 258 euro, il cessionario o il committente che, nell'esercizio di imprese, arti o professioni, non assolve l'imposta relativa agli acquisti di beni o servizi mediante il meccanismo dell'inversione contabile di cui agli articoli 17 e 74 del DPR 633/1972. </a:t>
            </a:r>
          </a:p>
          <a:p>
            <a:pPr algn="just"/>
            <a:r>
              <a:rPr lang="it-IT" dirty="0" smtClean="0">
                <a:solidFill>
                  <a:schemeClr val="bg2">
                    <a:lumMod val="50000"/>
                  </a:schemeClr>
                </a:solidFill>
              </a:rPr>
              <a:t>La medesima sanzione si applica al cedente o prestatore che ha irregolarmente addebitato l'imposta in fattura omettendone il versamento.</a:t>
            </a:r>
          </a:p>
          <a:p>
            <a:pPr algn="just"/>
            <a:r>
              <a:rPr lang="it-IT" dirty="0" smtClean="0">
                <a:solidFill>
                  <a:schemeClr val="bg2">
                    <a:lumMod val="50000"/>
                  </a:schemeClr>
                </a:solidFill>
              </a:rPr>
              <a:t>Qualora l’imposta sia stata assolta, ancorché irregolarmente, dal cessionario o committente ovvero dal cedente o prestatore, fermo restando il diritto alla detrazione ai sensi dell’articolo 19 del DPR 633/1997, la sanzione amministrativa è pari al 3 per cento dell’imposta irregolarmente assolta, con un minimo di 258 euro, e comunque non oltre 10.000 euro per le irregolarità.</a:t>
            </a:r>
          </a:p>
          <a:p>
            <a:pPr algn="just"/>
            <a:r>
              <a:rPr lang="it-IT" dirty="0" smtClean="0">
                <a:solidFill>
                  <a:schemeClr val="bg2">
                    <a:lumMod val="50000"/>
                  </a:schemeClr>
                </a:solidFill>
              </a:rPr>
              <a:t>Al pagamento delle sanzioni, nonché al pagamento dell'imposta, sono tenuti solidalmente entrambi i soggetti obbligati all'applicazione del meccanismo dell'inversione contabile</a:t>
            </a:r>
            <a:r>
              <a:rPr lang="it-IT" sz="1600" dirty="0" smtClean="0">
                <a:solidFill>
                  <a:schemeClr val="bg2">
                    <a:lumMod val="50000"/>
                  </a:schemeClr>
                </a:solidFill>
              </a:rPr>
              <a:t>. </a:t>
            </a:r>
          </a:p>
        </p:txBody>
      </p:sp>
      <p:pic>
        <p:nvPicPr>
          <p:cNvPr id="6" name="Picture 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13</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451262" y="1401288"/>
            <a:ext cx="8122722" cy="4278094"/>
          </a:xfrm>
          <a:prstGeom prst="rect">
            <a:avLst/>
          </a:prstGeom>
          <a:noFill/>
        </p:spPr>
        <p:txBody>
          <a:bodyPr wrap="square" rtlCol="0">
            <a:spAutoFit/>
          </a:bodyPr>
          <a:lstStyle/>
          <a:p>
            <a:r>
              <a:rPr lang="it-IT" sz="2000" b="1" dirty="0" smtClean="0">
                <a:solidFill>
                  <a:schemeClr val="bg2">
                    <a:lumMod val="50000"/>
                  </a:schemeClr>
                </a:solidFill>
              </a:rPr>
              <a:t>Ampliamento del Reverse Charge</a:t>
            </a:r>
          </a:p>
          <a:p>
            <a:endParaRPr lang="it-IT" dirty="0" smtClean="0">
              <a:solidFill>
                <a:schemeClr val="bg2">
                  <a:lumMod val="50000"/>
                </a:schemeClr>
              </a:solidFill>
            </a:endParaRPr>
          </a:p>
          <a:p>
            <a:r>
              <a:rPr lang="it-IT" dirty="0" smtClean="0">
                <a:solidFill>
                  <a:schemeClr val="bg2">
                    <a:lumMod val="50000"/>
                  </a:schemeClr>
                </a:solidFill>
              </a:rPr>
              <a:t>La Legge 190/2014 (Legge di Stabilità 2015) ha disposto l’ampliamento del regime del reverse </a:t>
            </a:r>
            <a:r>
              <a:rPr lang="it-IT" dirty="0" err="1" smtClean="0">
                <a:solidFill>
                  <a:schemeClr val="bg2">
                    <a:lumMod val="50000"/>
                  </a:schemeClr>
                </a:solidFill>
              </a:rPr>
              <a:t>charge</a:t>
            </a:r>
            <a:r>
              <a:rPr lang="it-IT" dirty="0" smtClean="0">
                <a:solidFill>
                  <a:schemeClr val="bg2">
                    <a:lumMod val="50000"/>
                  </a:schemeClr>
                </a:solidFill>
              </a:rPr>
              <a:t> alle seguenti prestazioni:</a:t>
            </a:r>
          </a:p>
          <a:p>
            <a:endParaRPr lang="it-IT" dirty="0">
              <a:solidFill>
                <a:schemeClr val="bg2">
                  <a:lumMod val="50000"/>
                </a:schemeClr>
              </a:solidFill>
            </a:endParaRPr>
          </a:p>
          <a:p>
            <a:pPr marL="342900" indent="-342900">
              <a:buAutoNum type="arabicParenR"/>
            </a:pPr>
            <a:r>
              <a:rPr lang="it-IT" dirty="0" smtClean="0">
                <a:solidFill>
                  <a:schemeClr val="bg2">
                    <a:lumMod val="50000"/>
                  </a:schemeClr>
                </a:solidFill>
              </a:rPr>
              <a:t>Prestazioni di servizi di pulizia, di demolizione, di installazione di impianti e di completamento su edifici;</a:t>
            </a:r>
          </a:p>
          <a:p>
            <a:pPr marL="342900" indent="-342900">
              <a:buAutoNum type="arabicParenR"/>
            </a:pPr>
            <a:r>
              <a:rPr lang="it-IT" dirty="0" smtClean="0">
                <a:solidFill>
                  <a:schemeClr val="bg2">
                    <a:lumMod val="50000"/>
                  </a:schemeClr>
                </a:solidFill>
              </a:rPr>
              <a:t>Trasferimento di quote di emissione di gas serra e di quote di energia elettrica e di gas a rivenditori (temporanea fino al 2018);</a:t>
            </a:r>
          </a:p>
          <a:p>
            <a:pPr marL="342900" indent="-342900">
              <a:buAutoNum type="arabicParenR"/>
            </a:pPr>
            <a:r>
              <a:rPr lang="it-IT" dirty="0" smtClean="0">
                <a:solidFill>
                  <a:schemeClr val="bg2">
                    <a:lumMod val="50000"/>
                  </a:schemeClr>
                </a:solidFill>
              </a:rPr>
              <a:t>Commercio di bancali usati (pallet).</a:t>
            </a:r>
          </a:p>
          <a:p>
            <a:endParaRPr lang="it-IT" dirty="0" smtClean="0">
              <a:solidFill>
                <a:schemeClr val="bg2">
                  <a:lumMod val="50000"/>
                </a:schemeClr>
              </a:solidFill>
            </a:endParaRPr>
          </a:p>
          <a:p>
            <a:r>
              <a:rPr lang="it-IT" dirty="0" smtClean="0">
                <a:solidFill>
                  <a:schemeClr val="bg2">
                    <a:lumMod val="50000"/>
                  </a:schemeClr>
                </a:solidFill>
              </a:rPr>
              <a:t>A differenza del regime normale del Reverse Charge, l’ampliamento disposto dalla Legge 190/2014, alle sopraindicate prestazioni, è indipendente dalla tipologia di operazione.</a:t>
            </a:r>
          </a:p>
          <a:p>
            <a:r>
              <a:rPr lang="it-IT" dirty="0" smtClean="0">
                <a:solidFill>
                  <a:schemeClr val="bg2">
                    <a:lumMod val="50000"/>
                  </a:schemeClr>
                </a:solidFill>
              </a:rPr>
              <a:t>Conseguentemente si applica sia ai contratti di appalto che subappalto.</a:t>
            </a:r>
          </a:p>
        </p:txBody>
      </p:sp>
      <p:sp>
        <p:nvSpPr>
          <p:cNvPr id="4" name="Rettangolo 3"/>
          <p:cNvSpPr/>
          <p:nvPr/>
        </p:nvSpPr>
        <p:spPr>
          <a:xfrm>
            <a:off x="2491877" y="358630"/>
            <a:ext cx="4041491" cy="584775"/>
          </a:xfrm>
          <a:prstGeom prst="rect">
            <a:avLst/>
          </a:prstGeom>
        </p:spPr>
        <p:txBody>
          <a:bodyPr wrap="none">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14</a:t>
            </a:r>
            <a:endParaRPr lang="it-IT" b="1" dirty="0">
              <a:solidFill>
                <a:schemeClr val="bg2">
                  <a:lumMod val="75000"/>
                </a:schemeClr>
              </a:solidFill>
            </a:endParaRPr>
          </a:p>
        </p:txBody>
      </p:sp>
    </p:spTree>
    <p:extLst>
      <p:ext uri="{BB962C8B-B14F-4D97-AF65-F5344CB8AC3E}">
        <p14:creationId xmlns:p14="http://schemas.microsoft.com/office/powerpoint/2010/main" val="391450352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p:cNvSpPr txBox="1"/>
          <p:nvPr/>
        </p:nvSpPr>
        <p:spPr>
          <a:xfrm>
            <a:off x="391886" y="1270659"/>
            <a:ext cx="8514608" cy="3416320"/>
          </a:xfrm>
          <a:prstGeom prst="rect">
            <a:avLst/>
          </a:prstGeom>
          <a:noFill/>
        </p:spPr>
        <p:txBody>
          <a:bodyPr wrap="square" rtlCol="0">
            <a:spAutoFit/>
          </a:bodyPr>
          <a:lstStyle/>
          <a:p>
            <a:r>
              <a:rPr lang="it-IT" sz="2000" b="1" dirty="0" smtClean="0">
                <a:solidFill>
                  <a:schemeClr val="bg2">
                    <a:lumMod val="50000"/>
                  </a:schemeClr>
                </a:solidFill>
              </a:rPr>
              <a:t>Ampliamento del Reverse Charge</a:t>
            </a:r>
          </a:p>
          <a:p>
            <a:endParaRPr lang="it-IT" b="1" dirty="0">
              <a:solidFill>
                <a:schemeClr val="bg2">
                  <a:lumMod val="50000"/>
                </a:schemeClr>
              </a:solidFill>
            </a:endParaRPr>
          </a:p>
          <a:p>
            <a:endParaRPr lang="it-IT" dirty="0" smtClean="0">
              <a:solidFill>
                <a:schemeClr val="bg2">
                  <a:lumMod val="50000"/>
                </a:schemeClr>
              </a:solidFill>
            </a:endParaRPr>
          </a:p>
          <a:p>
            <a:r>
              <a:rPr lang="it-IT" dirty="0" smtClean="0">
                <a:solidFill>
                  <a:schemeClr val="bg2">
                    <a:lumMod val="50000"/>
                  </a:schemeClr>
                </a:solidFill>
              </a:rPr>
              <a:t>Nell’ambito applicativo delle attività classificate come servizi di pulizia, a condizione che siano riferite ad edifici, sono da ricomprendere:</a:t>
            </a:r>
          </a:p>
          <a:p>
            <a:endParaRPr lang="it-IT" dirty="0">
              <a:solidFill>
                <a:schemeClr val="bg2">
                  <a:lumMod val="50000"/>
                </a:schemeClr>
              </a:solidFill>
            </a:endParaRPr>
          </a:p>
          <a:p>
            <a:pPr marL="285750" indent="-285750">
              <a:buFontTx/>
              <a:buChar char="-"/>
            </a:pPr>
            <a:r>
              <a:rPr lang="it-IT" dirty="0" smtClean="0">
                <a:solidFill>
                  <a:schemeClr val="bg2">
                    <a:lumMod val="50000"/>
                  </a:schemeClr>
                </a:solidFill>
              </a:rPr>
              <a:t>Pulizia generale (81.21.00).</a:t>
            </a:r>
          </a:p>
          <a:p>
            <a:pPr marL="285750" indent="-285750">
              <a:buFontTx/>
              <a:buChar char="-"/>
            </a:pPr>
            <a:endParaRPr lang="it-IT" dirty="0" smtClean="0">
              <a:solidFill>
                <a:schemeClr val="bg2">
                  <a:lumMod val="50000"/>
                </a:schemeClr>
              </a:solidFill>
            </a:endParaRPr>
          </a:p>
          <a:p>
            <a:pPr marL="285750" indent="-285750">
              <a:buFontTx/>
              <a:buChar char="-"/>
            </a:pPr>
            <a:r>
              <a:rPr lang="it-IT" dirty="0" smtClean="0">
                <a:solidFill>
                  <a:schemeClr val="bg2">
                    <a:lumMod val="50000"/>
                  </a:schemeClr>
                </a:solidFill>
              </a:rPr>
              <a:t>Altre attività di pulizia specializzata di edifici e di macchinari industriali (81.22.02).</a:t>
            </a:r>
          </a:p>
          <a:p>
            <a:pPr marL="285750" indent="-285750">
              <a:buFontTx/>
              <a:buChar char="-"/>
            </a:pPr>
            <a:endParaRPr lang="it-IT" dirty="0" smtClean="0">
              <a:solidFill>
                <a:schemeClr val="bg2">
                  <a:lumMod val="50000"/>
                </a:schemeClr>
              </a:solidFill>
            </a:endParaRPr>
          </a:p>
          <a:p>
            <a:pPr marL="285750" indent="-285750">
              <a:buFontTx/>
              <a:buChar char="-"/>
            </a:pPr>
            <a:r>
              <a:rPr lang="it-IT" dirty="0" smtClean="0">
                <a:solidFill>
                  <a:schemeClr val="bg2">
                    <a:lumMod val="50000"/>
                  </a:schemeClr>
                </a:solidFill>
              </a:rPr>
              <a:t>Altre attività di pulizia (81.29.99).</a:t>
            </a:r>
          </a:p>
        </p:txBody>
      </p:sp>
      <p:sp>
        <p:nvSpPr>
          <p:cNvPr id="5" name="Rettangolo 4"/>
          <p:cNvSpPr/>
          <p:nvPr/>
        </p:nvSpPr>
        <p:spPr>
          <a:xfrm>
            <a:off x="2361248" y="323004"/>
            <a:ext cx="4041491" cy="584775"/>
          </a:xfrm>
          <a:prstGeom prst="rect">
            <a:avLst/>
          </a:prstGeom>
        </p:spPr>
        <p:txBody>
          <a:bodyPr wrap="none">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15</a:t>
            </a:r>
            <a:endParaRPr lang="it-IT" b="1" dirty="0">
              <a:solidFill>
                <a:schemeClr val="bg2">
                  <a:lumMod val="75000"/>
                </a:schemeClr>
              </a:solidFill>
            </a:endParaRPr>
          </a:p>
        </p:txBody>
      </p:sp>
    </p:spTree>
    <p:extLst>
      <p:ext uri="{BB962C8B-B14F-4D97-AF65-F5344CB8AC3E}">
        <p14:creationId xmlns:p14="http://schemas.microsoft.com/office/powerpoint/2010/main" val="41719855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p:cNvSpPr txBox="1"/>
          <p:nvPr/>
        </p:nvSpPr>
        <p:spPr>
          <a:xfrm>
            <a:off x="510639" y="760021"/>
            <a:ext cx="8407730" cy="5109091"/>
          </a:xfrm>
          <a:prstGeom prst="rect">
            <a:avLst/>
          </a:prstGeom>
          <a:noFill/>
        </p:spPr>
        <p:txBody>
          <a:bodyPr wrap="square" rtlCol="0">
            <a:spAutoFit/>
          </a:bodyPr>
          <a:lstStyle/>
          <a:p>
            <a:endParaRPr lang="it-IT" b="1" dirty="0" smtClean="0"/>
          </a:p>
          <a:p>
            <a:r>
              <a:rPr lang="it-IT" b="1" dirty="0" smtClean="0">
                <a:solidFill>
                  <a:schemeClr val="bg2">
                    <a:lumMod val="50000"/>
                  </a:schemeClr>
                </a:solidFill>
              </a:rPr>
              <a:t>Ampliamento del Reverse Charge</a:t>
            </a:r>
          </a:p>
          <a:p>
            <a:endParaRPr lang="it-IT" dirty="0">
              <a:solidFill>
                <a:schemeClr val="bg2">
                  <a:lumMod val="50000"/>
                </a:schemeClr>
              </a:solidFill>
            </a:endParaRPr>
          </a:p>
          <a:p>
            <a:r>
              <a:rPr lang="it-IT" sz="1600" dirty="0" smtClean="0">
                <a:solidFill>
                  <a:schemeClr val="bg2">
                    <a:lumMod val="50000"/>
                  </a:schemeClr>
                </a:solidFill>
              </a:rPr>
              <a:t>Servizi di demolizione, di installazione di impianti e di completamento: inclusi tutti i servizi di manutenzione ricompresi nei Codici </a:t>
            </a:r>
            <a:r>
              <a:rPr lang="it-IT" sz="1600" dirty="0" err="1" smtClean="0">
                <a:solidFill>
                  <a:schemeClr val="bg2">
                    <a:lumMod val="50000"/>
                  </a:schemeClr>
                </a:solidFill>
              </a:rPr>
              <a:t>Ateco</a:t>
            </a:r>
            <a:r>
              <a:rPr lang="it-IT" sz="1600" dirty="0" smtClean="0">
                <a:solidFill>
                  <a:schemeClr val="bg2">
                    <a:lumMod val="50000"/>
                  </a:schemeClr>
                </a:solidFill>
              </a:rPr>
              <a:t> 43</a:t>
            </a:r>
          </a:p>
          <a:p>
            <a:endParaRPr lang="it-IT" sz="1600" dirty="0" smtClean="0">
              <a:solidFill>
                <a:schemeClr val="bg2">
                  <a:lumMod val="50000"/>
                </a:schemeClr>
              </a:solidFill>
            </a:endParaRPr>
          </a:p>
          <a:p>
            <a:r>
              <a:rPr lang="it-IT" sz="1600" dirty="0" smtClean="0">
                <a:solidFill>
                  <a:schemeClr val="bg2">
                    <a:lumMod val="50000"/>
                  </a:schemeClr>
                </a:solidFill>
              </a:rPr>
              <a:t>43.11.00 Demolizione</a:t>
            </a:r>
          </a:p>
          <a:p>
            <a:r>
              <a:rPr lang="it-IT" sz="1600" dirty="0" smtClean="0">
                <a:solidFill>
                  <a:schemeClr val="bg2">
                    <a:lumMod val="50000"/>
                  </a:schemeClr>
                </a:solidFill>
              </a:rPr>
              <a:t>43.21.01 Installazione di impianti elettrici in edifici o in altre opere di costruzione (inclusa manutenzione e riparazione);</a:t>
            </a:r>
          </a:p>
          <a:p>
            <a:r>
              <a:rPr lang="it-IT" sz="1600" dirty="0" smtClean="0">
                <a:solidFill>
                  <a:schemeClr val="bg2">
                    <a:lumMod val="50000"/>
                  </a:schemeClr>
                </a:solidFill>
              </a:rPr>
              <a:t>43.21.02 Installazione di impianti elettronici (inclusa manutenzione e riparazione);</a:t>
            </a:r>
          </a:p>
          <a:p>
            <a:r>
              <a:rPr lang="it-IT" sz="1600" dirty="0" smtClean="0">
                <a:solidFill>
                  <a:schemeClr val="bg2">
                    <a:lumMod val="50000"/>
                  </a:schemeClr>
                </a:solidFill>
              </a:rPr>
              <a:t>43.22.01 Installazione di impianti idraulici, di riscaldamento, e di condizionamento dell’aria (inclusa manutenzione e riparazione) in edifici o in altre opere di costruzione;</a:t>
            </a:r>
          </a:p>
          <a:p>
            <a:r>
              <a:rPr lang="it-IT" sz="1600" dirty="0" smtClean="0">
                <a:solidFill>
                  <a:schemeClr val="bg2">
                    <a:lumMod val="50000"/>
                  </a:schemeClr>
                </a:solidFill>
              </a:rPr>
              <a:t>43.22.02 Installazione di impianti per la distribuzione del gas (inclusa manutenzione e riparazione);</a:t>
            </a:r>
          </a:p>
          <a:p>
            <a:r>
              <a:rPr lang="it-IT" sz="1600" dirty="0" smtClean="0">
                <a:solidFill>
                  <a:schemeClr val="bg2">
                    <a:lumMod val="50000"/>
                  </a:schemeClr>
                </a:solidFill>
              </a:rPr>
              <a:t>43.22.03 Installazione di impianti di spegnimento antincendio (inclusi quelli integrati e la manutenzione e riparazione)</a:t>
            </a:r>
          </a:p>
          <a:p>
            <a:r>
              <a:rPr lang="it-IT" sz="1600" dirty="0" smtClean="0">
                <a:solidFill>
                  <a:schemeClr val="bg2">
                    <a:lumMod val="50000"/>
                  </a:schemeClr>
                </a:solidFill>
              </a:rPr>
              <a:t>43.29.01 Installazione, riparazione e manutenzione di ascensori e scale mobili;</a:t>
            </a:r>
          </a:p>
          <a:p>
            <a:r>
              <a:rPr lang="it-IT" sz="1600" dirty="0" smtClean="0">
                <a:solidFill>
                  <a:schemeClr val="bg2">
                    <a:lumMod val="50000"/>
                  </a:schemeClr>
                </a:solidFill>
              </a:rPr>
              <a:t>43.29.02 Lavori di isolamento termico, acustico o antivibrazioni;</a:t>
            </a:r>
          </a:p>
          <a:p>
            <a:r>
              <a:rPr lang="it-IT" sz="1600" dirty="0" smtClean="0">
                <a:solidFill>
                  <a:schemeClr val="bg2">
                    <a:lumMod val="50000"/>
                  </a:schemeClr>
                </a:solidFill>
              </a:rPr>
              <a:t>43.29.09 Altri lavori di costruzione e installazione </a:t>
            </a:r>
            <a:r>
              <a:rPr lang="it-IT" sz="1600" dirty="0" err="1" smtClean="0">
                <a:solidFill>
                  <a:schemeClr val="bg2">
                    <a:lumMod val="50000"/>
                  </a:schemeClr>
                </a:solidFill>
              </a:rPr>
              <a:t>n.c.a</a:t>
            </a:r>
            <a:r>
              <a:rPr lang="it-IT" sz="1600" dirty="0" smtClean="0">
                <a:solidFill>
                  <a:schemeClr val="bg2">
                    <a:lumMod val="50000"/>
                  </a:schemeClr>
                </a:solidFill>
              </a:rPr>
              <a:t>. (limitatamente alle prestazioni riferite ad edifici).</a:t>
            </a:r>
            <a:endParaRPr lang="it-IT" sz="1600" dirty="0">
              <a:solidFill>
                <a:schemeClr val="bg2">
                  <a:lumMod val="50000"/>
                </a:schemeClr>
              </a:solidFill>
            </a:endParaRPr>
          </a:p>
        </p:txBody>
      </p:sp>
      <p:sp>
        <p:nvSpPr>
          <p:cNvPr id="5" name="Rettangolo 4"/>
          <p:cNvSpPr/>
          <p:nvPr/>
        </p:nvSpPr>
        <p:spPr>
          <a:xfrm>
            <a:off x="2301871" y="159718"/>
            <a:ext cx="4041491" cy="584775"/>
          </a:xfrm>
          <a:prstGeom prst="rect">
            <a:avLst/>
          </a:prstGeom>
        </p:spPr>
        <p:txBody>
          <a:bodyPr wrap="none">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16</a:t>
            </a:r>
            <a:endParaRPr lang="it-IT" b="1" dirty="0">
              <a:solidFill>
                <a:schemeClr val="bg2">
                  <a:lumMod val="75000"/>
                </a:schemeClr>
              </a:solidFill>
            </a:endParaRPr>
          </a:p>
        </p:txBody>
      </p:sp>
    </p:spTree>
    <p:extLst>
      <p:ext uri="{BB962C8B-B14F-4D97-AF65-F5344CB8AC3E}">
        <p14:creationId xmlns:p14="http://schemas.microsoft.com/office/powerpoint/2010/main" val="181212449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415636" y="961901"/>
            <a:ext cx="8383980" cy="4616648"/>
          </a:xfrm>
          <a:prstGeom prst="rect">
            <a:avLst/>
          </a:prstGeom>
          <a:noFill/>
        </p:spPr>
        <p:txBody>
          <a:bodyPr wrap="square" rtlCol="0">
            <a:spAutoFit/>
          </a:bodyPr>
          <a:lstStyle/>
          <a:p>
            <a:r>
              <a:rPr lang="it-IT" sz="2000" b="1" dirty="0" smtClean="0">
                <a:solidFill>
                  <a:schemeClr val="bg2">
                    <a:lumMod val="50000"/>
                  </a:schemeClr>
                </a:solidFill>
              </a:rPr>
              <a:t>Ampliamento del Reverse Charge</a:t>
            </a:r>
          </a:p>
          <a:p>
            <a:endParaRPr lang="it-IT" dirty="0">
              <a:solidFill>
                <a:schemeClr val="bg2">
                  <a:lumMod val="50000"/>
                </a:schemeClr>
              </a:solidFill>
            </a:endParaRPr>
          </a:p>
          <a:p>
            <a:r>
              <a:rPr lang="it-IT" sz="1600" dirty="0" smtClean="0">
                <a:solidFill>
                  <a:schemeClr val="bg2">
                    <a:lumMod val="50000"/>
                  </a:schemeClr>
                </a:solidFill>
              </a:rPr>
              <a:t>Chiarimenti forniti dalla Circolare n. 14/E del 27/03/2015</a:t>
            </a:r>
          </a:p>
          <a:p>
            <a:r>
              <a:rPr lang="it-IT" sz="1600" dirty="0" smtClean="0">
                <a:solidFill>
                  <a:schemeClr val="bg2">
                    <a:lumMod val="50000"/>
                  </a:schemeClr>
                </a:solidFill>
              </a:rPr>
              <a:t>Nuova lettera a-ter) dell’art. 17, co. 6 DPR 633/72</a:t>
            </a:r>
          </a:p>
          <a:p>
            <a:endParaRPr lang="it-IT" sz="1600" dirty="0">
              <a:solidFill>
                <a:schemeClr val="bg2">
                  <a:lumMod val="50000"/>
                </a:schemeClr>
              </a:solidFill>
            </a:endParaRPr>
          </a:p>
          <a:p>
            <a:r>
              <a:rPr lang="it-IT" sz="1600" dirty="0" smtClean="0">
                <a:solidFill>
                  <a:schemeClr val="bg2">
                    <a:lumMod val="50000"/>
                  </a:schemeClr>
                </a:solidFill>
              </a:rPr>
              <a:t>Definizione di Edificio</a:t>
            </a:r>
          </a:p>
          <a:p>
            <a:pPr marL="285750" indent="-285750">
              <a:buFontTx/>
              <a:buChar char="-"/>
            </a:pPr>
            <a:r>
              <a:rPr lang="it-IT" sz="1600" dirty="0" smtClean="0">
                <a:solidFill>
                  <a:schemeClr val="bg2">
                    <a:lumMod val="50000"/>
                  </a:schemeClr>
                </a:solidFill>
              </a:rPr>
              <a:t>Qualsiasi costruzione coperta isolata da vie o da spazi vuoti, oppure separata da altre costruzioni mediante muri che elevano, senza soluzione di continuità, dalle fondamenta al tetto, che disponga di uno o più liberi accessi sulla via, e possa avere una o più scale autonome (Risoluzione n.46/E/1998 e Circolare Ministero LL.PP. 1820/1960)</a:t>
            </a:r>
          </a:p>
          <a:p>
            <a:endParaRPr lang="it-IT" sz="1600" dirty="0">
              <a:solidFill>
                <a:schemeClr val="bg2">
                  <a:lumMod val="50000"/>
                </a:schemeClr>
              </a:solidFill>
            </a:endParaRPr>
          </a:p>
          <a:p>
            <a:r>
              <a:rPr lang="it-IT" sz="1600" dirty="0" smtClean="0">
                <a:solidFill>
                  <a:schemeClr val="bg2">
                    <a:lumMod val="50000"/>
                  </a:schemeClr>
                </a:solidFill>
              </a:rPr>
              <a:t>N.B. La disposizione attiene tanto ai fabbricati ad uso abitativo quanto a quelli strumentali, ivi compresi quelli di nuova costruzione, quelli in corso di costruzione o in fase di definizione, nonché a parti di essi.</a:t>
            </a:r>
          </a:p>
          <a:p>
            <a:r>
              <a:rPr lang="it-IT" sz="1600" dirty="0" smtClean="0">
                <a:solidFill>
                  <a:schemeClr val="bg2">
                    <a:lumMod val="50000"/>
                  </a:schemeClr>
                </a:solidFill>
              </a:rPr>
              <a:t>Sono pertanto escluse dall’applicazione del reverse </a:t>
            </a:r>
            <a:r>
              <a:rPr lang="it-IT" sz="1600" dirty="0" err="1" smtClean="0">
                <a:solidFill>
                  <a:schemeClr val="bg2">
                    <a:lumMod val="50000"/>
                  </a:schemeClr>
                </a:solidFill>
              </a:rPr>
              <a:t>charge</a:t>
            </a:r>
            <a:r>
              <a:rPr lang="it-IT" sz="1600" dirty="0" smtClean="0">
                <a:solidFill>
                  <a:schemeClr val="bg2">
                    <a:lumMod val="50000"/>
                  </a:schemeClr>
                </a:solidFill>
              </a:rPr>
              <a:t> le prestazioni aventi ad oggetto terreni, giardini, parcheggi, piscine salvo che questi non costituiscano parte integrante dell’edificio (ad esempio: terrazzi pensili, impianti fotovoltaici su terrazzi, piscine collocate sui terrazzi, </a:t>
            </a:r>
            <a:r>
              <a:rPr lang="it-IT" sz="1600" dirty="0" err="1" smtClean="0">
                <a:solidFill>
                  <a:schemeClr val="bg2">
                    <a:lumMod val="50000"/>
                  </a:schemeClr>
                </a:solidFill>
              </a:rPr>
              <a:t>ecc</a:t>
            </a:r>
            <a:r>
              <a:rPr lang="it-IT" sz="1600" dirty="0" smtClean="0">
                <a:solidFill>
                  <a:schemeClr val="bg2">
                    <a:lumMod val="50000"/>
                  </a:schemeClr>
                </a:solidFill>
              </a:rPr>
              <a:t>…)</a:t>
            </a:r>
          </a:p>
        </p:txBody>
      </p:sp>
      <p:sp>
        <p:nvSpPr>
          <p:cNvPr id="4" name="Rettangolo 3"/>
          <p:cNvSpPr/>
          <p:nvPr/>
        </p:nvSpPr>
        <p:spPr>
          <a:xfrm>
            <a:off x="2361248" y="275503"/>
            <a:ext cx="4041491" cy="584775"/>
          </a:xfrm>
          <a:prstGeom prst="rect">
            <a:avLst/>
          </a:prstGeom>
        </p:spPr>
        <p:txBody>
          <a:bodyPr wrap="none">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17</a:t>
            </a:r>
            <a:endParaRPr lang="it-IT" b="1" dirty="0">
              <a:solidFill>
                <a:schemeClr val="bg2">
                  <a:lumMod val="75000"/>
                </a:schemeClr>
              </a:solidFill>
            </a:endParaRPr>
          </a:p>
        </p:txBody>
      </p:sp>
    </p:spTree>
    <p:extLst>
      <p:ext uri="{BB962C8B-B14F-4D97-AF65-F5344CB8AC3E}">
        <p14:creationId xmlns:p14="http://schemas.microsoft.com/office/powerpoint/2010/main" val="37060868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344384" y="1104405"/>
            <a:ext cx="8443356" cy="4001095"/>
          </a:xfrm>
          <a:prstGeom prst="rect">
            <a:avLst/>
          </a:prstGeom>
          <a:noFill/>
        </p:spPr>
        <p:txBody>
          <a:bodyPr wrap="square" rtlCol="0">
            <a:spAutoFit/>
          </a:bodyPr>
          <a:lstStyle/>
          <a:p>
            <a:r>
              <a:rPr lang="it-IT" sz="2000" b="1" dirty="0" smtClean="0">
                <a:solidFill>
                  <a:schemeClr val="bg2">
                    <a:lumMod val="50000"/>
                  </a:schemeClr>
                </a:solidFill>
              </a:rPr>
              <a:t>Normativa e circolari di riferimento</a:t>
            </a:r>
          </a:p>
          <a:p>
            <a:endParaRPr lang="it-IT" dirty="0">
              <a:solidFill>
                <a:schemeClr val="bg2">
                  <a:lumMod val="50000"/>
                </a:schemeClr>
              </a:solidFill>
            </a:endParaRPr>
          </a:p>
          <a:p>
            <a:pPr marL="285750" indent="-285750">
              <a:lnSpc>
                <a:spcPct val="150000"/>
              </a:lnSpc>
              <a:buFontTx/>
              <a:buChar char="-"/>
            </a:pPr>
            <a:r>
              <a:rPr lang="it-IT" dirty="0" smtClean="0">
                <a:solidFill>
                  <a:schemeClr val="bg2">
                    <a:lumMod val="50000"/>
                  </a:schemeClr>
                </a:solidFill>
              </a:rPr>
              <a:t>Legge 190/2014 (Legge di Stabilità 2015)</a:t>
            </a:r>
            <a:endParaRPr lang="it-IT" dirty="0">
              <a:solidFill>
                <a:schemeClr val="bg2">
                  <a:lumMod val="50000"/>
                </a:schemeClr>
              </a:solidFill>
            </a:endParaRPr>
          </a:p>
          <a:p>
            <a:pPr marL="285750" indent="-285750">
              <a:lnSpc>
                <a:spcPct val="150000"/>
              </a:lnSpc>
              <a:buFontTx/>
              <a:buChar char="-"/>
            </a:pPr>
            <a:r>
              <a:rPr lang="it-IT" dirty="0" smtClean="0">
                <a:solidFill>
                  <a:schemeClr val="bg2">
                    <a:lumMod val="50000"/>
                  </a:schemeClr>
                </a:solidFill>
              </a:rPr>
              <a:t>Relazione tecnica alla Legge di Stabilità</a:t>
            </a:r>
          </a:p>
          <a:p>
            <a:pPr marL="285750" indent="-285750">
              <a:lnSpc>
                <a:spcPct val="150000"/>
              </a:lnSpc>
              <a:buFontTx/>
              <a:buChar char="-"/>
            </a:pPr>
            <a:r>
              <a:rPr lang="it-IT" dirty="0" smtClean="0">
                <a:solidFill>
                  <a:schemeClr val="bg2">
                    <a:lumMod val="50000"/>
                  </a:schemeClr>
                </a:solidFill>
              </a:rPr>
              <a:t>CM 1/E 9/02/2015</a:t>
            </a:r>
            <a:endParaRPr lang="it-IT" dirty="0">
              <a:solidFill>
                <a:schemeClr val="bg2">
                  <a:lumMod val="50000"/>
                </a:schemeClr>
              </a:solidFill>
            </a:endParaRPr>
          </a:p>
          <a:p>
            <a:pPr marL="285750" indent="-285750">
              <a:lnSpc>
                <a:spcPct val="150000"/>
              </a:lnSpc>
              <a:buFontTx/>
              <a:buChar char="-"/>
            </a:pPr>
            <a:r>
              <a:rPr lang="it-IT" dirty="0" smtClean="0">
                <a:solidFill>
                  <a:schemeClr val="bg2">
                    <a:lumMod val="50000"/>
                  </a:schemeClr>
                </a:solidFill>
              </a:rPr>
              <a:t>CM 6/E 19/02/2015</a:t>
            </a:r>
          </a:p>
          <a:p>
            <a:pPr marL="285750" indent="-285750">
              <a:lnSpc>
                <a:spcPct val="150000"/>
              </a:lnSpc>
              <a:buFontTx/>
              <a:buChar char="-"/>
            </a:pPr>
            <a:r>
              <a:rPr lang="it-IT" dirty="0" smtClean="0">
                <a:solidFill>
                  <a:schemeClr val="bg2">
                    <a:lumMod val="50000"/>
                  </a:schemeClr>
                </a:solidFill>
              </a:rPr>
              <a:t>CM 15/E 13/04/2015</a:t>
            </a:r>
          </a:p>
          <a:p>
            <a:pPr marL="285750" indent="-285750">
              <a:lnSpc>
                <a:spcPct val="150000"/>
              </a:lnSpc>
              <a:buFontTx/>
              <a:buChar char="-"/>
            </a:pPr>
            <a:r>
              <a:rPr lang="it-IT" dirty="0" smtClean="0">
                <a:solidFill>
                  <a:schemeClr val="bg2">
                    <a:lumMod val="50000"/>
                  </a:schemeClr>
                </a:solidFill>
              </a:rPr>
              <a:t>DM 23/01/2015 (MEF)</a:t>
            </a:r>
          </a:p>
          <a:p>
            <a:pPr marL="285750" indent="-285750">
              <a:lnSpc>
                <a:spcPct val="150000"/>
              </a:lnSpc>
              <a:buFontTx/>
              <a:buChar char="-"/>
            </a:pPr>
            <a:r>
              <a:rPr lang="it-IT" dirty="0" smtClean="0">
                <a:solidFill>
                  <a:schemeClr val="bg2">
                    <a:lumMod val="50000"/>
                  </a:schemeClr>
                </a:solidFill>
              </a:rPr>
              <a:t>DM 20/02/2015 (MEF)</a:t>
            </a:r>
          </a:p>
          <a:p>
            <a:pPr marL="285750" indent="-285750">
              <a:lnSpc>
                <a:spcPct val="150000"/>
              </a:lnSpc>
              <a:buFontTx/>
              <a:buChar char="-"/>
            </a:pPr>
            <a:r>
              <a:rPr lang="it-IT" dirty="0" smtClean="0">
                <a:solidFill>
                  <a:schemeClr val="bg2">
                    <a:lumMod val="50000"/>
                  </a:schemeClr>
                </a:solidFill>
              </a:rPr>
              <a:t>Provvedimento Agenzia Entrate del 20.03.2015</a:t>
            </a:r>
          </a:p>
        </p:txBody>
      </p:sp>
      <p:sp>
        <p:nvSpPr>
          <p:cNvPr id="4" name="CasellaDiTesto 3"/>
          <p:cNvSpPr txBox="1"/>
          <p:nvPr/>
        </p:nvSpPr>
        <p:spPr>
          <a:xfrm>
            <a:off x="1514104" y="152060"/>
            <a:ext cx="6103916"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18</a:t>
            </a:r>
            <a:endParaRPr lang="it-IT" b="1" dirty="0">
              <a:solidFill>
                <a:schemeClr val="bg2">
                  <a:lumMod val="75000"/>
                </a:schemeClr>
              </a:solidFill>
            </a:endParaRPr>
          </a:p>
        </p:txBody>
      </p:sp>
    </p:spTree>
    <p:extLst>
      <p:ext uri="{BB962C8B-B14F-4D97-AF65-F5344CB8AC3E}">
        <p14:creationId xmlns:p14="http://schemas.microsoft.com/office/powerpoint/2010/main" val="25937595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641268" y="1294411"/>
            <a:ext cx="7709034" cy="4278094"/>
          </a:xfrm>
          <a:prstGeom prst="rect">
            <a:avLst/>
          </a:prstGeom>
          <a:noFill/>
        </p:spPr>
        <p:txBody>
          <a:bodyPr wrap="square" rtlCol="0">
            <a:spAutoFit/>
          </a:bodyPr>
          <a:lstStyle/>
          <a:p>
            <a:endParaRPr lang="it-IT" b="1" dirty="0" smtClean="0"/>
          </a:p>
          <a:p>
            <a:r>
              <a:rPr lang="it-IT" sz="2000" b="1" dirty="0" smtClean="0">
                <a:solidFill>
                  <a:schemeClr val="bg2">
                    <a:lumMod val="50000"/>
                  </a:schemeClr>
                </a:solidFill>
              </a:rPr>
              <a:t>Normativa </a:t>
            </a:r>
            <a:r>
              <a:rPr lang="it-IT" sz="2000" b="1" dirty="0">
                <a:solidFill>
                  <a:schemeClr val="bg2">
                    <a:lumMod val="50000"/>
                  </a:schemeClr>
                </a:solidFill>
              </a:rPr>
              <a:t>e circolari di </a:t>
            </a:r>
            <a:r>
              <a:rPr lang="it-IT" sz="2000" b="1" dirty="0" smtClean="0">
                <a:solidFill>
                  <a:schemeClr val="bg2">
                    <a:lumMod val="50000"/>
                  </a:schemeClr>
                </a:solidFill>
              </a:rPr>
              <a:t>riferimento</a:t>
            </a:r>
            <a:endParaRPr lang="it-IT" sz="2000" b="1" dirty="0">
              <a:solidFill>
                <a:schemeClr val="bg2">
                  <a:lumMod val="50000"/>
                </a:schemeClr>
              </a:solidFill>
            </a:endParaRPr>
          </a:p>
          <a:p>
            <a:endParaRPr lang="it-IT" dirty="0" smtClean="0">
              <a:solidFill>
                <a:schemeClr val="bg2">
                  <a:lumMod val="50000"/>
                </a:schemeClr>
              </a:solidFill>
            </a:endParaRPr>
          </a:p>
          <a:p>
            <a:endParaRPr lang="it-IT" dirty="0">
              <a:solidFill>
                <a:schemeClr val="bg2">
                  <a:lumMod val="50000"/>
                </a:schemeClr>
              </a:solidFill>
            </a:endParaRPr>
          </a:p>
          <a:p>
            <a:pPr marL="285750" indent="-285750">
              <a:lnSpc>
                <a:spcPct val="200000"/>
              </a:lnSpc>
              <a:buFontTx/>
              <a:buChar char="-"/>
            </a:pPr>
            <a:r>
              <a:rPr lang="it-IT" dirty="0" smtClean="0">
                <a:solidFill>
                  <a:schemeClr val="bg2">
                    <a:lumMod val="50000"/>
                  </a:schemeClr>
                </a:solidFill>
              </a:rPr>
              <a:t>Legge </a:t>
            </a:r>
            <a:r>
              <a:rPr lang="it-IT" dirty="0">
                <a:solidFill>
                  <a:schemeClr val="bg2">
                    <a:lumMod val="50000"/>
                  </a:schemeClr>
                </a:solidFill>
              </a:rPr>
              <a:t>296/2006 (Legge finanziaria </a:t>
            </a:r>
            <a:r>
              <a:rPr lang="it-IT" dirty="0" smtClean="0">
                <a:solidFill>
                  <a:schemeClr val="bg2">
                    <a:lumMod val="50000"/>
                  </a:schemeClr>
                </a:solidFill>
              </a:rPr>
              <a:t>2007)</a:t>
            </a:r>
          </a:p>
          <a:p>
            <a:pPr marL="285750" indent="-285750">
              <a:lnSpc>
                <a:spcPct val="200000"/>
              </a:lnSpc>
              <a:buFontTx/>
              <a:buChar char="-"/>
            </a:pPr>
            <a:r>
              <a:rPr lang="it-IT" dirty="0" smtClean="0">
                <a:solidFill>
                  <a:schemeClr val="bg2">
                    <a:lumMod val="50000"/>
                  </a:schemeClr>
                </a:solidFill>
              </a:rPr>
              <a:t>Legge </a:t>
            </a:r>
            <a:r>
              <a:rPr lang="it-IT" dirty="0">
                <a:solidFill>
                  <a:schemeClr val="bg2">
                    <a:lumMod val="50000"/>
                  </a:schemeClr>
                </a:solidFill>
              </a:rPr>
              <a:t>190/2014 (Legge di Stabilità </a:t>
            </a:r>
            <a:r>
              <a:rPr lang="it-IT" dirty="0" smtClean="0">
                <a:solidFill>
                  <a:schemeClr val="bg2">
                    <a:lumMod val="50000"/>
                  </a:schemeClr>
                </a:solidFill>
              </a:rPr>
              <a:t>2015)</a:t>
            </a:r>
          </a:p>
          <a:p>
            <a:pPr marL="285750" indent="-285750">
              <a:lnSpc>
                <a:spcPct val="200000"/>
              </a:lnSpc>
              <a:buFontTx/>
              <a:buChar char="-"/>
            </a:pPr>
            <a:r>
              <a:rPr lang="it-IT" dirty="0" smtClean="0">
                <a:solidFill>
                  <a:schemeClr val="bg2">
                    <a:lumMod val="50000"/>
                  </a:schemeClr>
                </a:solidFill>
              </a:rPr>
              <a:t>Relazione tecnica alla Legge di Stabilità</a:t>
            </a:r>
          </a:p>
          <a:p>
            <a:pPr marL="285750" indent="-285750">
              <a:lnSpc>
                <a:spcPct val="200000"/>
              </a:lnSpc>
              <a:buFontTx/>
              <a:buChar char="-"/>
            </a:pPr>
            <a:r>
              <a:rPr lang="it-IT" dirty="0" smtClean="0">
                <a:solidFill>
                  <a:schemeClr val="bg2">
                    <a:lumMod val="50000"/>
                  </a:schemeClr>
                </a:solidFill>
              </a:rPr>
              <a:t>CM </a:t>
            </a:r>
            <a:r>
              <a:rPr lang="it-IT" dirty="0">
                <a:solidFill>
                  <a:schemeClr val="bg2">
                    <a:lumMod val="50000"/>
                  </a:schemeClr>
                </a:solidFill>
              </a:rPr>
              <a:t>14/E </a:t>
            </a:r>
            <a:r>
              <a:rPr lang="it-IT" dirty="0" smtClean="0">
                <a:solidFill>
                  <a:schemeClr val="bg2">
                    <a:lumMod val="50000"/>
                  </a:schemeClr>
                </a:solidFill>
              </a:rPr>
              <a:t>27/03/2015</a:t>
            </a:r>
          </a:p>
          <a:p>
            <a:pPr marL="285750" indent="-285750">
              <a:lnSpc>
                <a:spcPct val="200000"/>
              </a:lnSpc>
              <a:buFontTx/>
              <a:buChar char="-"/>
            </a:pPr>
            <a:r>
              <a:rPr lang="it-IT" dirty="0" smtClean="0">
                <a:solidFill>
                  <a:schemeClr val="bg2">
                    <a:lumMod val="50000"/>
                  </a:schemeClr>
                </a:solidFill>
              </a:rPr>
              <a:t>DM 23/01/2015 (MEF)</a:t>
            </a:r>
            <a:endParaRPr lang="it-IT" dirty="0">
              <a:solidFill>
                <a:schemeClr val="bg2">
                  <a:lumMod val="50000"/>
                </a:schemeClr>
              </a:solidFill>
            </a:endParaRPr>
          </a:p>
          <a:p>
            <a:endParaRPr lang="it-IT" dirty="0"/>
          </a:p>
        </p:txBody>
      </p:sp>
      <p:sp>
        <p:nvSpPr>
          <p:cNvPr id="4" name="Rettangolo 3"/>
          <p:cNvSpPr/>
          <p:nvPr/>
        </p:nvSpPr>
        <p:spPr>
          <a:xfrm>
            <a:off x="2475039" y="429882"/>
            <a:ext cx="4041491" cy="584775"/>
          </a:xfrm>
          <a:prstGeom prst="rect">
            <a:avLst/>
          </a:prstGeom>
        </p:spPr>
        <p:txBody>
          <a:bodyPr wrap="none">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pic>
        <p:nvPicPr>
          <p:cNvPr id="7" name="Picture 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sellaDiTesto 1"/>
          <p:cNvSpPr txBox="1"/>
          <p:nvPr/>
        </p:nvSpPr>
        <p:spPr>
          <a:xfrm>
            <a:off x="4275117" y="6355209"/>
            <a:ext cx="312906" cy="369332"/>
          </a:xfrm>
          <a:prstGeom prst="rect">
            <a:avLst/>
          </a:prstGeom>
          <a:noFill/>
        </p:spPr>
        <p:txBody>
          <a:bodyPr wrap="none" rtlCol="0">
            <a:spAutoFit/>
          </a:bodyPr>
          <a:lstStyle/>
          <a:p>
            <a:pPr algn="ctr"/>
            <a:r>
              <a:rPr lang="it-IT" b="1" dirty="0" smtClean="0">
                <a:solidFill>
                  <a:schemeClr val="bg2">
                    <a:lumMod val="50000"/>
                  </a:schemeClr>
                </a:solidFill>
              </a:rPr>
              <a:t>1</a:t>
            </a:r>
            <a:endParaRPr lang="it-IT" b="1" dirty="0">
              <a:solidFill>
                <a:schemeClr val="bg2">
                  <a:lumMod val="75000"/>
                </a:schemeClr>
              </a:solidFill>
            </a:endParaRPr>
          </a:p>
        </p:txBody>
      </p:sp>
    </p:spTree>
    <p:extLst>
      <p:ext uri="{BB962C8B-B14F-4D97-AF65-F5344CB8AC3E}">
        <p14:creationId xmlns:p14="http://schemas.microsoft.com/office/powerpoint/2010/main" val="398687210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2737262" y="356259"/>
            <a:ext cx="4215740"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p>
        </p:txBody>
      </p:sp>
      <p:sp>
        <p:nvSpPr>
          <p:cNvPr id="4" name="CasellaDiTesto 3"/>
          <p:cNvSpPr txBox="1"/>
          <p:nvPr/>
        </p:nvSpPr>
        <p:spPr>
          <a:xfrm>
            <a:off x="688768" y="1425039"/>
            <a:ext cx="8312727" cy="4247317"/>
          </a:xfrm>
          <a:prstGeom prst="rect">
            <a:avLst/>
          </a:prstGeom>
          <a:noFill/>
        </p:spPr>
        <p:txBody>
          <a:bodyPr wrap="square" rtlCol="0">
            <a:spAutoFit/>
          </a:bodyPr>
          <a:lstStyle/>
          <a:p>
            <a:r>
              <a:rPr lang="it-IT" dirty="0" smtClean="0">
                <a:solidFill>
                  <a:schemeClr val="bg2">
                    <a:lumMod val="50000"/>
                  </a:schemeClr>
                </a:solidFill>
              </a:rPr>
              <a:t>La legge 190/2014 (Legge di Stabilità 2015) dispone a far data all’01/01/2015 una modifica dell’art. 17-ter del </a:t>
            </a:r>
            <a:r>
              <a:rPr lang="it-IT" dirty="0" err="1" smtClean="0">
                <a:solidFill>
                  <a:schemeClr val="bg2">
                    <a:lumMod val="50000"/>
                  </a:schemeClr>
                </a:solidFill>
              </a:rPr>
              <a:t>dpr</a:t>
            </a:r>
            <a:r>
              <a:rPr lang="it-IT" dirty="0" smtClean="0">
                <a:solidFill>
                  <a:schemeClr val="bg2">
                    <a:lumMod val="50000"/>
                  </a:schemeClr>
                </a:solidFill>
              </a:rPr>
              <a:t> 633/72 riguardante le operazioni effettuate nei confronti delle pubbliche amministrazioni.</a:t>
            </a:r>
          </a:p>
          <a:p>
            <a:endParaRPr lang="it-IT" dirty="0" smtClean="0">
              <a:solidFill>
                <a:schemeClr val="bg2">
                  <a:lumMod val="50000"/>
                </a:schemeClr>
              </a:solidFill>
            </a:endParaRPr>
          </a:p>
          <a:p>
            <a:r>
              <a:rPr lang="it-IT" dirty="0" smtClean="0">
                <a:solidFill>
                  <a:schemeClr val="bg2">
                    <a:lumMod val="50000"/>
                  </a:schemeClr>
                </a:solidFill>
              </a:rPr>
              <a:t>Tale provvedimento modifica il regime di fatturazione delle cessioni di beni e delle prestazioni di servizi effettuate nei confronti delle pubbliche amministrazioni ponendo a carico delle stesse il versamento dell’Iva relativa alle suddette operazioni.</a:t>
            </a:r>
          </a:p>
          <a:p>
            <a:endParaRPr lang="it-IT" dirty="0">
              <a:solidFill>
                <a:schemeClr val="bg2">
                  <a:lumMod val="50000"/>
                </a:schemeClr>
              </a:solidFill>
            </a:endParaRPr>
          </a:p>
          <a:p>
            <a:r>
              <a:rPr lang="it-IT" dirty="0" smtClean="0">
                <a:solidFill>
                  <a:schemeClr val="bg2">
                    <a:lumMod val="50000"/>
                  </a:schemeClr>
                </a:solidFill>
              </a:rPr>
              <a:t>La suddetta disposizione è in attesa della autorizzazione da parte del Consiglio dell’UE in merito alla deroga all’applicazione dell’artt. 199 e 199-bis Dir. 2006/112/CE.</a:t>
            </a:r>
          </a:p>
          <a:p>
            <a:r>
              <a:rPr lang="it-IT" dirty="0" smtClean="0">
                <a:solidFill>
                  <a:schemeClr val="bg2">
                    <a:lumMod val="50000"/>
                  </a:schemeClr>
                </a:solidFill>
              </a:rPr>
              <a:t>In proposito, in caso di diniego alla suddetta autorizzazione, la normativa prevede una clausola che determina la salvaguardia degli effetti finanziari della disposizione mediante l’aumento dell’accisa sui carburanti.</a:t>
            </a:r>
            <a:endParaRPr lang="it-IT" dirty="0">
              <a:solidFill>
                <a:schemeClr val="bg2">
                  <a:lumMod val="50000"/>
                </a:schemeClr>
              </a:solidFill>
            </a:endParaRP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19</a:t>
            </a:r>
            <a:endParaRPr lang="it-IT" b="1" dirty="0">
              <a:solidFill>
                <a:schemeClr val="bg2">
                  <a:lumMod val="75000"/>
                </a:schemeClr>
              </a:solidFill>
            </a:endParaRPr>
          </a:p>
        </p:txBody>
      </p:sp>
    </p:spTree>
    <p:extLst>
      <p:ext uri="{BB962C8B-B14F-4D97-AF65-F5344CB8AC3E}">
        <p14:creationId xmlns:p14="http://schemas.microsoft.com/office/powerpoint/2010/main" val="171572660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866897" y="1140030"/>
            <a:ext cx="7483403" cy="5078313"/>
          </a:xfrm>
          <a:prstGeom prst="rect">
            <a:avLst/>
          </a:prstGeom>
          <a:noFill/>
        </p:spPr>
        <p:txBody>
          <a:bodyPr wrap="square" rtlCol="0">
            <a:spAutoFit/>
          </a:bodyPr>
          <a:lstStyle/>
          <a:p>
            <a:r>
              <a:rPr lang="it-IT" sz="2000" b="1" dirty="0" smtClean="0">
                <a:solidFill>
                  <a:schemeClr val="bg2">
                    <a:lumMod val="50000"/>
                  </a:schemeClr>
                </a:solidFill>
              </a:rPr>
              <a:t>Modalità operative</a:t>
            </a:r>
          </a:p>
          <a:p>
            <a:endParaRPr lang="it-IT" dirty="0">
              <a:solidFill>
                <a:schemeClr val="bg2">
                  <a:lumMod val="50000"/>
                </a:schemeClr>
              </a:solidFill>
            </a:endParaRPr>
          </a:p>
          <a:p>
            <a:endParaRPr lang="it-IT" dirty="0" smtClean="0">
              <a:solidFill>
                <a:schemeClr val="bg2">
                  <a:lumMod val="50000"/>
                </a:schemeClr>
              </a:solidFill>
            </a:endParaRPr>
          </a:p>
          <a:p>
            <a:r>
              <a:rPr lang="it-IT" dirty="0" smtClean="0">
                <a:solidFill>
                  <a:schemeClr val="bg2">
                    <a:lumMod val="50000"/>
                  </a:schemeClr>
                </a:solidFill>
              </a:rPr>
              <a:t>Le modalità della scissione dei pagamenti ovvero Split </a:t>
            </a:r>
            <a:r>
              <a:rPr lang="it-IT" dirty="0" err="1" smtClean="0">
                <a:solidFill>
                  <a:schemeClr val="bg2">
                    <a:lumMod val="50000"/>
                  </a:schemeClr>
                </a:solidFill>
              </a:rPr>
              <a:t>Payment</a:t>
            </a:r>
            <a:r>
              <a:rPr lang="it-IT" dirty="0" smtClean="0">
                <a:solidFill>
                  <a:schemeClr val="bg2">
                    <a:lumMod val="50000"/>
                  </a:schemeClr>
                </a:solidFill>
              </a:rPr>
              <a:t> ai sensi dell’art. 17-ter del D.P.R. 633/72 prevedono che i fornitori che effettuano cessione di beni o prestazioni di servizi nei confronti della P.A. emettano fattura con indicazione dell’imponibile e dell’imposta annotando nella fattura stessa il regime di «scissione dei pagamenti».</a:t>
            </a:r>
          </a:p>
          <a:p>
            <a:endParaRPr lang="it-IT" dirty="0">
              <a:solidFill>
                <a:schemeClr val="bg2">
                  <a:lumMod val="50000"/>
                </a:schemeClr>
              </a:solidFill>
            </a:endParaRPr>
          </a:p>
          <a:p>
            <a:r>
              <a:rPr lang="it-IT" dirty="0" smtClean="0">
                <a:solidFill>
                  <a:schemeClr val="bg2">
                    <a:lumMod val="50000"/>
                  </a:schemeClr>
                </a:solidFill>
              </a:rPr>
              <a:t>Le P.A. beneficiarie delle suddette operazioni, a seguito della ricezione delle suddette fatture, procederanno al versamento nei confronti del fornitore del solo imponibile e nei confronti dell’Erario dell’Iva dovuta.</a:t>
            </a:r>
          </a:p>
          <a:p>
            <a:endParaRPr lang="it-IT" dirty="0">
              <a:solidFill>
                <a:schemeClr val="bg2">
                  <a:lumMod val="50000"/>
                </a:schemeClr>
              </a:solidFill>
            </a:endParaRPr>
          </a:p>
          <a:p>
            <a:r>
              <a:rPr lang="it-IT" dirty="0" smtClean="0">
                <a:solidFill>
                  <a:schemeClr val="bg2">
                    <a:lumMod val="50000"/>
                  </a:schemeClr>
                </a:solidFill>
              </a:rPr>
              <a:t>In proposito, l’obbligo di versamento dell’Iva all’Erario da parte della P.A. matura al momento del pagamento del corrispettivo, restando salva la facoltà riconosciuta all’Ente stesso di anticipare tale momento alla data di ricezione della fattura.</a:t>
            </a:r>
          </a:p>
          <a:p>
            <a:endParaRPr lang="it-IT" dirty="0"/>
          </a:p>
        </p:txBody>
      </p:sp>
      <p:sp>
        <p:nvSpPr>
          <p:cNvPr id="4" name="CasellaDiTesto 3"/>
          <p:cNvSpPr txBox="1"/>
          <p:nvPr/>
        </p:nvSpPr>
        <p:spPr>
          <a:xfrm>
            <a:off x="2506666" y="356259"/>
            <a:ext cx="4203864"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20</a:t>
            </a:r>
            <a:endParaRPr lang="it-IT" b="1" dirty="0">
              <a:solidFill>
                <a:schemeClr val="bg2">
                  <a:lumMod val="75000"/>
                </a:schemeClr>
              </a:solidFill>
            </a:endParaRPr>
          </a:p>
        </p:txBody>
      </p:sp>
    </p:spTree>
    <p:extLst>
      <p:ext uri="{BB962C8B-B14F-4D97-AF65-F5344CB8AC3E}">
        <p14:creationId xmlns:p14="http://schemas.microsoft.com/office/powerpoint/2010/main" val="131778667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593767" y="1306285"/>
            <a:ext cx="8087096" cy="1785104"/>
          </a:xfrm>
          <a:prstGeom prst="rect">
            <a:avLst/>
          </a:prstGeom>
          <a:noFill/>
        </p:spPr>
        <p:txBody>
          <a:bodyPr wrap="square" rtlCol="0">
            <a:spAutoFit/>
          </a:bodyPr>
          <a:lstStyle/>
          <a:p>
            <a:r>
              <a:rPr lang="it-IT" sz="2000" b="1" dirty="0" smtClean="0">
                <a:solidFill>
                  <a:schemeClr val="bg2">
                    <a:lumMod val="50000"/>
                  </a:schemeClr>
                </a:solidFill>
              </a:rPr>
              <a:t>Modalità operative </a:t>
            </a:r>
            <a:endParaRPr lang="it-IT" sz="2000" dirty="0" smtClean="0">
              <a:solidFill>
                <a:schemeClr val="bg2">
                  <a:lumMod val="50000"/>
                </a:schemeClr>
              </a:solidFill>
            </a:endParaRPr>
          </a:p>
          <a:p>
            <a:endParaRPr lang="it-IT" dirty="0">
              <a:solidFill>
                <a:schemeClr val="bg2">
                  <a:lumMod val="50000"/>
                </a:schemeClr>
              </a:solidFill>
            </a:endParaRPr>
          </a:p>
          <a:p>
            <a:r>
              <a:rPr lang="it-IT" dirty="0" smtClean="0">
                <a:solidFill>
                  <a:schemeClr val="bg2">
                    <a:lumMod val="50000"/>
                  </a:schemeClr>
                </a:solidFill>
              </a:rPr>
              <a:t>Il versamento dell’imposta deve essere effettuato dalle PA senza possibilità di compensazione con altri crediti di imposta vantati dalle stesse PA, mediante modelli F24 o mediante versamento direttamente sullo specifico capitolo di entrate sul bilancio dello Stato.</a:t>
            </a:r>
          </a:p>
        </p:txBody>
      </p:sp>
      <p:sp>
        <p:nvSpPr>
          <p:cNvPr id="4" name="CasellaDiTesto 3"/>
          <p:cNvSpPr txBox="1"/>
          <p:nvPr/>
        </p:nvSpPr>
        <p:spPr>
          <a:xfrm>
            <a:off x="2333502" y="356259"/>
            <a:ext cx="4607626"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21</a:t>
            </a:r>
            <a:endParaRPr lang="it-IT" b="1" dirty="0">
              <a:solidFill>
                <a:schemeClr val="bg2">
                  <a:lumMod val="75000"/>
                </a:schemeClr>
              </a:solidFill>
            </a:endParaRPr>
          </a:p>
        </p:txBody>
      </p:sp>
    </p:spTree>
    <p:extLst>
      <p:ext uri="{BB962C8B-B14F-4D97-AF65-F5344CB8AC3E}">
        <p14:creationId xmlns:p14="http://schemas.microsoft.com/office/powerpoint/2010/main" val="222053726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475013" y="1000411"/>
            <a:ext cx="8027719" cy="4801314"/>
          </a:xfrm>
          <a:prstGeom prst="rect">
            <a:avLst/>
          </a:prstGeom>
          <a:noFill/>
        </p:spPr>
        <p:txBody>
          <a:bodyPr wrap="square" rtlCol="0">
            <a:spAutoFit/>
          </a:bodyPr>
          <a:lstStyle/>
          <a:p>
            <a:r>
              <a:rPr lang="it-IT" sz="2000" b="1" dirty="0" smtClean="0">
                <a:solidFill>
                  <a:schemeClr val="bg2">
                    <a:lumMod val="50000"/>
                  </a:schemeClr>
                </a:solidFill>
              </a:rPr>
              <a:t>Soggetti interessati</a:t>
            </a:r>
          </a:p>
          <a:p>
            <a:endParaRPr lang="it-IT" dirty="0">
              <a:solidFill>
                <a:schemeClr val="bg2">
                  <a:lumMod val="50000"/>
                </a:schemeClr>
              </a:solidFill>
            </a:endParaRPr>
          </a:p>
          <a:p>
            <a:r>
              <a:rPr lang="it-IT" dirty="0" smtClean="0">
                <a:solidFill>
                  <a:schemeClr val="bg2">
                    <a:lumMod val="50000"/>
                  </a:schemeClr>
                </a:solidFill>
              </a:rPr>
              <a:t>La scissione dei pagamenti  deve essere applicata alle operazioni effettuate nei confronti delle PA e degli Enti destinatari del meccanismo della cd. IVA ad esigibilità differita.</a:t>
            </a:r>
          </a:p>
          <a:p>
            <a:endParaRPr lang="it-IT" dirty="0">
              <a:solidFill>
                <a:schemeClr val="bg2">
                  <a:lumMod val="50000"/>
                </a:schemeClr>
              </a:solidFill>
            </a:endParaRPr>
          </a:p>
          <a:p>
            <a:r>
              <a:rPr lang="it-IT" dirty="0" smtClean="0">
                <a:solidFill>
                  <a:schemeClr val="bg2">
                    <a:lumMod val="50000"/>
                  </a:schemeClr>
                </a:solidFill>
              </a:rPr>
              <a:t>Al riguardo rientrano nell’ambito soggettivo della scissione dei pagamenti i seguenti destinatari:</a:t>
            </a:r>
          </a:p>
          <a:p>
            <a:pPr marL="285750" indent="-285750">
              <a:buFontTx/>
              <a:buChar char="-"/>
            </a:pPr>
            <a:r>
              <a:rPr lang="it-IT" dirty="0" smtClean="0">
                <a:solidFill>
                  <a:schemeClr val="bg2">
                    <a:lumMod val="50000"/>
                  </a:schemeClr>
                </a:solidFill>
              </a:rPr>
              <a:t>Stato, organi dello Stato ancorché dotati di personalità giuridica.</a:t>
            </a:r>
          </a:p>
          <a:p>
            <a:pPr marL="285750" indent="-285750">
              <a:buFontTx/>
              <a:buChar char="-"/>
            </a:pPr>
            <a:r>
              <a:rPr lang="it-IT" dirty="0" smtClean="0">
                <a:solidFill>
                  <a:schemeClr val="bg2">
                    <a:lumMod val="50000"/>
                  </a:schemeClr>
                </a:solidFill>
              </a:rPr>
              <a:t>Enti pubblici territoriali e consorzi tra essi costituiti.</a:t>
            </a:r>
          </a:p>
          <a:p>
            <a:pPr marL="285750" indent="-285750">
              <a:buFontTx/>
              <a:buChar char="-"/>
            </a:pPr>
            <a:r>
              <a:rPr lang="it-IT" dirty="0" smtClean="0">
                <a:solidFill>
                  <a:schemeClr val="bg2">
                    <a:lumMod val="50000"/>
                  </a:schemeClr>
                </a:solidFill>
              </a:rPr>
              <a:t>Camere di commercio, industria, artigianato e agricoltura.</a:t>
            </a:r>
          </a:p>
          <a:p>
            <a:pPr marL="285750" indent="-285750">
              <a:buFontTx/>
              <a:buChar char="-"/>
            </a:pPr>
            <a:r>
              <a:rPr lang="it-IT" dirty="0" smtClean="0">
                <a:solidFill>
                  <a:schemeClr val="bg2">
                    <a:lumMod val="50000"/>
                  </a:schemeClr>
                </a:solidFill>
              </a:rPr>
              <a:t>Istituti universitari.</a:t>
            </a:r>
          </a:p>
          <a:p>
            <a:pPr marL="285750" indent="-285750">
              <a:buFontTx/>
              <a:buChar char="-"/>
            </a:pPr>
            <a:r>
              <a:rPr lang="it-IT" dirty="0" smtClean="0">
                <a:solidFill>
                  <a:schemeClr val="bg2">
                    <a:lumMod val="50000"/>
                  </a:schemeClr>
                </a:solidFill>
              </a:rPr>
              <a:t>Aziende sanitarie locali.</a:t>
            </a:r>
          </a:p>
          <a:p>
            <a:pPr marL="285750" indent="-285750">
              <a:buFontTx/>
              <a:buChar char="-"/>
            </a:pPr>
            <a:r>
              <a:rPr lang="it-IT" dirty="0" smtClean="0">
                <a:solidFill>
                  <a:schemeClr val="bg2">
                    <a:lumMod val="50000"/>
                  </a:schemeClr>
                </a:solidFill>
              </a:rPr>
              <a:t>Enti ospedalieri.</a:t>
            </a:r>
          </a:p>
          <a:p>
            <a:pPr marL="285750" indent="-285750">
              <a:buFontTx/>
              <a:buChar char="-"/>
            </a:pPr>
            <a:r>
              <a:rPr lang="it-IT" dirty="0" smtClean="0">
                <a:solidFill>
                  <a:schemeClr val="bg2">
                    <a:lumMod val="50000"/>
                  </a:schemeClr>
                </a:solidFill>
              </a:rPr>
              <a:t>Enti pubblici di ricovero e cura aventi prevalente carattere scientifico.</a:t>
            </a:r>
          </a:p>
          <a:p>
            <a:pPr marL="285750" indent="-285750">
              <a:buFontTx/>
              <a:buChar char="-"/>
            </a:pPr>
            <a:r>
              <a:rPr lang="it-IT" dirty="0" smtClean="0">
                <a:solidFill>
                  <a:schemeClr val="bg2">
                    <a:lumMod val="50000"/>
                  </a:schemeClr>
                </a:solidFill>
              </a:rPr>
              <a:t>Enti pubblici di assistenza e beneficenza.</a:t>
            </a:r>
          </a:p>
          <a:p>
            <a:pPr marL="285750" indent="-285750">
              <a:buFontTx/>
              <a:buChar char="-"/>
            </a:pPr>
            <a:r>
              <a:rPr lang="it-IT" dirty="0" smtClean="0">
                <a:solidFill>
                  <a:schemeClr val="bg2">
                    <a:lumMod val="50000"/>
                  </a:schemeClr>
                </a:solidFill>
              </a:rPr>
              <a:t>Enti pubblici di previdenza.</a:t>
            </a:r>
            <a:endParaRPr lang="it-IT" dirty="0">
              <a:solidFill>
                <a:schemeClr val="bg2">
                  <a:lumMod val="50000"/>
                </a:schemeClr>
              </a:solidFill>
            </a:endParaRPr>
          </a:p>
        </p:txBody>
      </p:sp>
      <p:sp>
        <p:nvSpPr>
          <p:cNvPr id="4" name="CasellaDiTesto 3"/>
          <p:cNvSpPr txBox="1"/>
          <p:nvPr/>
        </p:nvSpPr>
        <p:spPr>
          <a:xfrm>
            <a:off x="1763485" y="356259"/>
            <a:ext cx="5450774"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22</a:t>
            </a:r>
            <a:endParaRPr lang="it-IT" b="1" dirty="0">
              <a:solidFill>
                <a:schemeClr val="bg2">
                  <a:lumMod val="75000"/>
                </a:schemeClr>
              </a:solidFill>
            </a:endParaRPr>
          </a:p>
        </p:txBody>
      </p:sp>
    </p:spTree>
    <p:extLst>
      <p:ext uri="{BB962C8B-B14F-4D97-AF65-F5344CB8AC3E}">
        <p14:creationId xmlns:p14="http://schemas.microsoft.com/office/powerpoint/2010/main" val="257642716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617517" y="961901"/>
            <a:ext cx="8087096" cy="5109091"/>
          </a:xfrm>
          <a:prstGeom prst="rect">
            <a:avLst/>
          </a:prstGeom>
          <a:noFill/>
        </p:spPr>
        <p:txBody>
          <a:bodyPr wrap="square" rtlCol="0">
            <a:spAutoFit/>
          </a:bodyPr>
          <a:lstStyle/>
          <a:p>
            <a:r>
              <a:rPr lang="it-IT" sz="2000" b="1" dirty="0" smtClean="0">
                <a:solidFill>
                  <a:schemeClr val="bg2">
                    <a:lumMod val="50000"/>
                  </a:schemeClr>
                </a:solidFill>
              </a:rPr>
              <a:t>Soggetti esclusi</a:t>
            </a:r>
          </a:p>
          <a:p>
            <a:endParaRPr lang="it-IT" dirty="0">
              <a:solidFill>
                <a:schemeClr val="bg2">
                  <a:lumMod val="50000"/>
                </a:schemeClr>
              </a:solidFill>
            </a:endParaRPr>
          </a:p>
          <a:p>
            <a:r>
              <a:rPr lang="it-IT" dirty="0" smtClean="0">
                <a:solidFill>
                  <a:schemeClr val="bg2">
                    <a:lumMod val="50000"/>
                  </a:schemeClr>
                </a:solidFill>
              </a:rPr>
              <a:t>Sono esclusi dal sistema della scissione di pagamento gli Enti pubblici economici che operano attraverso un’organizzazione imprenditoriale di tipo privatistico ancorché nell’interesse della collettività.</a:t>
            </a:r>
          </a:p>
          <a:p>
            <a:r>
              <a:rPr lang="it-IT" dirty="0" smtClean="0">
                <a:solidFill>
                  <a:schemeClr val="bg2">
                    <a:lumMod val="50000"/>
                  </a:schemeClr>
                </a:solidFill>
              </a:rPr>
              <a:t>In particolare sono esclusi dal nuovo regime:</a:t>
            </a:r>
          </a:p>
          <a:p>
            <a:pPr marL="285750" indent="-285750">
              <a:buFontTx/>
              <a:buChar char="-"/>
            </a:pPr>
            <a:r>
              <a:rPr lang="it-IT" dirty="0" smtClean="0">
                <a:solidFill>
                  <a:schemeClr val="bg2">
                    <a:lumMod val="50000"/>
                  </a:schemeClr>
                </a:solidFill>
              </a:rPr>
              <a:t>Ordini professionali;</a:t>
            </a:r>
          </a:p>
          <a:p>
            <a:pPr marL="285750" indent="-285750">
              <a:buFontTx/>
              <a:buChar char="-"/>
            </a:pPr>
            <a:r>
              <a:rPr lang="it-IT" dirty="0" smtClean="0">
                <a:solidFill>
                  <a:schemeClr val="bg2">
                    <a:lumMod val="50000"/>
                  </a:schemeClr>
                </a:solidFill>
              </a:rPr>
              <a:t>EE.PP. di ricerca;</a:t>
            </a:r>
          </a:p>
          <a:p>
            <a:pPr marL="285750" indent="-285750">
              <a:buFontTx/>
              <a:buChar char="-"/>
            </a:pPr>
            <a:r>
              <a:rPr lang="it-IT" dirty="0" smtClean="0">
                <a:solidFill>
                  <a:schemeClr val="bg2">
                    <a:lumMod val="50000"/>
                  </a:schemeClr>
                </a:solidFill>
              </a:rPr>
              <a:t>Agenzie fiscali;</a:t>
            </a:r>
          </a:p>
          <a:p>
            <a:pPr marL="285750" indent="-285750">
              <a:buFontTx/>
              <a:buChar char="-"/>
            </a:pPr>
            <a:r>
              <a:rPr lang="it-IT" dirty="0" smtClean="0">
                <a:solidFill>
                  <a:schemeClr val="bg2">
                    <a:lumMod val="50000"/>
                  </a:schemeClr>
                </a:solidFill>
              </a:rPr>
              <a:t>Autorità amministrative indipendenti(Agcom);</a:t>
            </a:r>
          </a:p>
          <a:p>
            <a:pPr marL="285750" indent="-285750">
              <a:buFontTx/>
              <a:buChar char="-"/>
            </a:pPr>
            <a:r>
              <a:rPr lang="it-IT" dirty="0" smtClean="0">
                <a:solidFill>
                  <a:schemeClr val="bg2">
                    <a:lumMod val="50000"/>
                  </a:schemeClr>
                </a:solidFill>
              </a:rPr>
              <a:t>Automobile Club Provinciali;</a:t>
            </a:r>
          </a:p>
          <a:p>
            <a:pPr marL="285750" indent="-285750">
              <a:buFontTx/>
              <a:buChar char="-"/>
            </a:pPr>
            <a:r>
              <a:rPr lang="it-IT" dirty="0" smtClean="0">
                <a:solidFill>
                  <a:schemeClr val="bg2">
                    <a:lumMod val="50000"/>
                  </a:schemeClr>
                </a:solidFill>
              </a:rPr>
              <a:t>Agenzia per la rappresentanza negoziale delle PP.AA.</a:t>
            </a:r>
          </a:p>
          <a:p>
            <a:pPr marL="285750" indent="-285750">
              <a:buFontTx/>
              <a:buChar char="-"/>
            </a:pPr>
            <a:r>
              <a:rPr lang="it-IT" dirty="0" err="1" smtClean="0">
                <a:solidFill>
                  <a:schemeClr val="bg2">
                    <a:lumMod val="50000"/>
                  </a:schemeClr>
                </a:solidFill>
              </a:rPr>
              <a:t>Inail</a:t>
            </a:r>
            <a:r>
              <a:rPr lang="it-IT" dirty="0" smtClean="0">
                <a:solidFill>
                  <a:schemeClr val="bg2">
                    <a:lumMod val="50000"/>
                  </a:schemeClr>
                </a:solidFill>
              </a:rPr>
              <a:t>;</a:t>
            </a:r>
          </a:p>
          <a:p>
            <a:pPr marL="285750" indent="-285750">
              <a:buFontTx/>
              <a:buChar char="-"/>
            </a:pPr>
            <a:r>
              <a:rPr lang="it-IT" dirty="0" smtClean="0">
                <a:solidFill>
                  <a:schemeClr val="bg2">
                    <a:lumMod val="50000"/>
                  </a:schemeClr>
                </a:solidFill>
              </a:rPr>
              <a:t>Enti Previdenziali privati o privatizzati;</a:t>
            </a:r>
          </a:p>
          <a:p>
            <a:pPr marL="285750" indent="-285750">
              <a:buFontTx/>
              <a:buChar char="-"/>
            </a:pPr>
            <a:r>
              <a:rPr lang="it-IT" dirty="0" smtClean="0">
                <a:solidFill>
                  <a:schemeClr val="bg2">
                    <a:lumMod val="50000"/>
                  </a:schemeClr>
                </a:solidFill>
              </a:rPr>
              <a:t>Enti ospedalieri ecclesiastici;</a:t>
            </a:r>
          </a:p>
          <a:p>
            <a:pPr marL="285750" indent="-285750">
              <a:buFontTx/>
              <a:buChar char="-"/>
            </a:pPr>
            <a:r>
              <a:rPr lang="it-IT" dirty="0" smtClean="0">
                <a:solidFill>
                  <a:schemeClr val="bg2">
                    <a:lumMod val="50000"/>
                  </a:schemeClr>
                </a:solidFill>
              </a:rPr>
              <a:t>Anas;</a:t>
            </a:r>
          </a:p>
          <a:p>
            <a:pPr marL="285750" indent="-285750">
              <a:buFontTx/>
              <a:buChar char="-"/>
            </a:pPr>
            <a:r>
              <a:rPr lang="it-IT" dirty="0" smtClean="0">
                <a:solidFill>
                  <a:schemeClr val="bg2">
                    <a:lumMod val="50000"/>
                  </a:schemeClr>
                </a:solidFill>
              </a:rPr>
              <a:t>Enel;</a:t>
            </a:r>
          </a:p>
          <a:p>
            <a:pPr marL="285750" indent="-285750">
              <a:buFontTx/>
              <a:buChar char="-"/>
            </a:pPr>
            <a:r>
              <a:rPr lang="it-IT" dirty="0" smtClean="0">
                <a:solidFill>
                  <a:schemeClr val="bg2">
                    <a:lumMod val="50000"/>
                  </a:schemeClr>
                </a:solidFill>
              </a:rPr>
              <a:t>Eni</a:t>
            </a:r>
            <a:r>
              <a:rPr lang="it-IT" dirty="0">
                <a:solidFill>
                  <a:schemeClr val="bg2">
                    <a:lumMod val="50000"/>
                  </a:schemeClr>
                </a:solidFill>
              </a:rPr>
              <a:t>.</a:t>
            </a:r>
            <a:endParaRPr lang="it-IT" dirty="0" smtClean="0">
              <a:solidFill>
                <a:schemeClr val="bg2">
                  <a:lumMod val="50000"/>
                </a:schemeClr>
              </a:solidFill>
            </a:endParaRPr>
          </a:p>
        </p:txBody>
      </p:sp>
      <p:sp>
        <p:nvSpPr>
          <p:cNvPr id="4" name="CasellaDiTesto 3"/>
          <p:cNvSpPr txBox="1"/>
          <p:nvPr/>
        </p:nvSpPr>
        <p:spPr>
          <a:xfrm>
            <a:off x="2505694" y="356258"/>
            <a:ext cx="4310742" cy="923330"/>
          </a:xfrm>
          <a:prstGeom prst="rect">
            <a:avLst/>
          </a:prstGeom>
          <a:noFill/>
        </p:spPr>
        <p:txBody>
          <a:bodyPr wrap="square" rtlCol="0">
            <a:spAutoFit/>
          </a:bodyPr>
          <a:lstStyle/>
          <a:p>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a:p>
            <a:endParaRPr lang="it-IT" sz="2200" b="1" dirty="0"/>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23</a:t>
            </a:r>
            <a:endParaRPr lang="it-IT" b="1" dirty="0">
              <a:solidFill>
                <a:schemeClr val="bg2">
                  <a:lumMod val="75000"/>
                </a:schemeClr>
              </a:solidFill>
            </a:endParaRPr>
          </a:p>
        </p:txBody>
      </p:sp>
    </p:spTree>
    <p:extLst>
      <p:ext uri="{BB962C8B-B14F-4D97-AF65-F5344CB8AC3E}">
        <p14:creationId xmlns:p14="http://schemas.microsoft.com/office/powerpoint/2010/main" val="383155095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558140" y="1389413"/>
            <a:ext cx="7792162" cy="2616101"/>
          </a:xfrm>
          <a:prstGeom prst="rect">
            <a:avLst/>
          </a:prstGeom>
          <a:noFill/>
        </p:spPr>
        <p:txBody>
          <a:bodyPr wrap="square" rtlCol="0">
            <a:spAutoFit/>
          </a:bodyPr>
          <a:lstStyle/>
          <a:p>
            <a:r>
              <a:rPr lang="it-IT" sz="2000" b="1" dirty="0" smtClean="0">
                <a:solidFill>
                  <a:schemeClr val="bg2">
                    <a:lumMod val="50000"/>
                  </a:schemeClr>
                </a:solidFill>
              </a:rPr>
              <a:t>Soggetti interessati ed esclusi</a:t>
            </a:r>
          </a:p>
          <a:p>
            <a:endParaRPr lang="it-IT" dirty="0">
              <a:solidFill>
                <a:schemeClr val="bg2">
                  <a:lumMod val="50000"/>
                </a:schemeClr>
              </a:solidFill>
            </a:endParaRPr>
          </a:p>
          <a:p>
            <a:r>
              <a:rPr lang="it-IT" dirty="0" smtClean="0">
                <a:solidFill>
                  <a:schemeClr val="bg2">
                    <a:lumMod val="50000"/>
                  </a:schemeClr>
                </a:solidFill>
              </a:rPr>
              <a:t>Al </a:t>
            </a:r>
            <a:r>
              <a:rPr lang="it-IT" dirty="0">
                <a:solidFill>
                  <a:schemeClr val="bg2">
                    <a:lumMod val="50000"/>
                  </a:schemeClr>
                </a:solidFill>
              </a:rPr>
              <a:t>fine di una precisa individuazione dei </a:t>
            </a:r>
            <a:r>
              <a:rPr lang="it-IT" dirty="0" smtClean="0">
                <a:solidFill>
                  <a:schemeClr val="bg2">
                    <a:lumMod val="50000"/>
                  </a:schemeClr>
                </a:solidFill>
              </a:rPr>
              <a:t>destinatari </a:t>
            </a:r>
            <a:r>
              <a:rPr lang="it-IT" dirty="0">
                <a:solidFill>
                  <a:schemeClr val="bg2">
                    <a:lumMod val="50000"/>
                  </a:schemeClr>
                </a:solidFill>
              </a:rPr>
              <a:t>della scissione dei pagamenti si può fare riferimento all’indice della PA consultabile alla pagina web </a:t>
            </a:r>
            <a:r>
              <a:rPr lang="it-IT" dirty="0">
                <a:solidFill>
                  <a:schemeClr val="bg2">
                    <a:lumMod val="50000"/>
                  </a:schemeClr>
                </a:solidFill>
                <a:hlinkClick r:id="rId2"/>
              </a:rPr>
              <a:t>http://indicepa.gov.it/documentale/ricerca.php</a:t>
            </a:r>
            <a:endParaRPr lang="it-IT" dirty="0">
              <a:solidFill>
                <a:schemeClr val="bg2">
                  <a:lumMod val="50000"/>
                </a:schemeClr>
              </a:solidFill>
            </a:endParaRPr>
          </a:p>
          <a:p>
            <a:r>
              <a:rPr lang="it-IT" dirty="0">
                <a:solidFill>
                  <a:schemeClr val="bg2">
                    <a:lumMod val="50000"/>
                  </a:schemeClr>
                </a:solidFill>
              </a:rPr>
              <a:t>Altresì, le imprese fornitrici possono attenersi alle indicazioni fornite dalle PA stesse e inoltre resta ferma la possibilità di presentare istanza di interpello all’AE ai sensi dell’art. 11 della Legge 212/2000.</a:t>
            </a:r>
          </a:p>
          <a:p>
            <a:endParaRPr lang="it-IT" dirty="0">
              <a:solidFill>
                <a:schemeClr val="bg2">
                  <a:lumMod val="50000"/>
                </a:schemeClr>
              </a:solidFill>
            </a:endParaRPr>
          </a:p>
        </p:txBody>
      </p:sp>
      <p:sp>
        <p:nvSpPr>
          <p:cNvPr id="4" name="CasellaDiTesto 3"/>
          <p:cNvSpPr txBox="1"/>
          <p:nvPr/>
        </p:nvSpPr>
        <p:spPr>
          <a:xfrm>
            <a:off x="1953491" y="356259"/>
            <a:ext cx="5001460"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p:txBody>
      </p:sp>
      <p:pic>
        <p:nvPicPr>
          <p:cNvPr id="6" name="Picture 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24</a:t>
            </a:r>
            <a:endParaRPr lang="it-IT" b="1" dirty="0">
              <a:solidFill>
                <a:schemeClr val="bg2">
                  <a:lumMod val="75000"/>
                </a:schemeClr>
              </a:solidFill>
            </a:endParaRPr>
          </a:p>
        </p:txBody>
      </p:sp>
    </p:spTree>
    <p:extLst>
      <p:ext uri="{BB962C8B-B14F-4D97-AF65-F5344CB8AC3E}">
        <p14:creationId xmlns:p14="http://schemas.microsoft.com/office/powerpoint/2010/main" val="173601342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510637" y="941034"/>
            <a:ext cx="8253351" cy="4862870"/>
          </a:xfrm>
          <a:prstGeom prst="rect">
            <a:avLst/>
          </a:prstGeom>
          <a:noFill/>
        </p:spPr>
        <p:txBody>
          <a:bodyPr wrap="square" rtlCol="0">
            <a:spAutoFit/>
          </a:bodyPr>
          <a:lstStyle/>
          <a:p>
            <a:r>
              <a:rPr lang="it-IT" sz="2000" b="1" dirty="0" smtClean="0">
                <a:solidFill>
                  <a:schemeClr val="bg2">
                    <a:lumMod val="50000"/>
                  </a:schemeClr>
                </a:solidFill>
              </a:rPr>
              <a:t>Operazioni interessate</a:t>
            </a:r>
            <a:endParaRPr lang="it-IT" sz="2000" dirty="0">
              <a:solidFill>
                <a:schemeClr val="bg2">
                  <a:lumMod val="50000"/>
                </a:schemeClr>
              </a:solidFill>
            </a:endParaRPr>
          </a:p>
          <a:p>
            <a:endParaRPr lang="it-IT" dirty="0" smtClean="0">
              <a:solidFill>
                <a:schemeClr val="bg2">
                  <a:lumMod val="50000"/>
                </a:schemeClr>
              </a:solidFill>
            </a:endParaRPr>
          </a:p>
          <a:p>
            <a:r>
              <a:rPr lang="it-IT" dirty="0" smtClean="0">
                <a:solidFill>
                  <a:schemeClr val="bg2">
                    <a:lumMod val="50000"/>
                  </a:schemeClr>
                </a:solidFill>
              </a:rPr>
              <a:t>La scissione dei pagamenti attiene alle cessioni di beni ed alle prestazioni di servizi documentate da fattura emessa ai sensi dell’art.21 del DPR 633/72 nei confronti delle PA che operano nell’ambito della rispettiva attività istituzionale.</a:t>
            </a:r>
          </a:p>
          <a:p>
            <a:endParaRPr lang="it-IT" dirty="0" smtClean="0">
              <a:solidFill>
                <a:schemeClr val="bg2">
                  <a:lumMod val="50000"/>
                </a:schemeClr>
              </a:solidFill>
            </a:endParaRPr>
          </a:p>
          <a:p>
            <a:r>
              <a:rPr lang="it-IT" sz="2000" b="1" dirty="0" smtClean="0">
                <a:solidFill>
                  <a:schemeClr val="bg2">
                    <a:lumMod val="50000"/>
                  </a:schemeClr>
                </a:solidFill>
              </a:rPr>
              <a:t>Operazioni escluse</a:t>
            </a:r>
          </a:p>
          <a:p>
            <a:endParaRPr lang="it-IT" dirty="0" smtClean="0">
              <a:solidFill>
                <a:schemeClr val="bg2">
                  <a:lumMod val="50000"/>
                </a:schemeClr>
              </a:solidFill>
            </a:endParaRPr>
          </a:p>
          <a:p>
            <a:r>
              <a:rPr lang="it-IT" dirty="0" smtClean="0">
                <a:solidFill>
                  <a:schemeClr val="bg2">
                    <a:lumMod val="50000"/>
                  </a:schemeClr>
                </a:solidFill>
              </a:rPr>
              <a:t>La scissione dei pagamenti non si applica alle seguenti operazioni:</a:t>
            </a:r>
          </a:p>
          <a:p>
            <a:pPr marL="285750" indent="-285750">
              <a:buFontTx/>
              <a:buChar char="-"/>
            </a:pPr>
            <a:r>
              <a:rPr lang="it-IT" dirty="0" smtClean="0">
                <a:solidFill>
                  <a:schemeClr val="bg2">
                    <a:lumMod val="50000"/>
                  </a:schemeClr>
                </a:solidFill>
              </a:rPr>
              <a:t>Operazioni assoggettate al regime del «reverse </a:t>
            </a:r>
            <a:r>
              <a:rPr lang="it-IT" dirty="0" err="1" smtClean="0">
                <a:solidFill>
                  <a:schemeClr val="bg2">
                    <a:lumMod val="50000"/>
                  </a:schemeClr>
                </a:solidFill>
              </a:rPr>
              <a:t>charge</a:t>
            </a:r>
            <a:r>
              <a:rPr lang="it-IT" dirty="0" smtClean="0">
                <a:solidFill>
                  <a:schemeClr val="bg2">
                    <a:lumMod val="50000"/>
                  </a:schemeClr>
                </a:solidFill>
              </a:rPr>
              <a:t>»;</a:t>
            </a:r>
          </a:p>
          <a:p>
            <a:pPr marL="285750" indent="-285750">
              <a:buFontTx/>
              <a:buChar char="-"/>
            </a:pPr>
            <a:r>
              <a:rPr lang="it-IT" dirty="0" smtClean="0">
                <a:solidFill>
                  <a:schemeClr val="bg2">
                    <a:lumMod val="50000"/>
                  </a:schemeClr>
                </a:solidFill>
              </a:rPr>
              <a:t>Operazioni per le quali il fornitore trattiene il corrispettivo a lui spettante, versando alla PA le sole somme eccedenti;</a:t>
            </a:r>
          </a:p>
          <a:p>
            <a:pPr marL="285750" indent="-285750">
              <a:buFontTx/>
              <a:buChar char="-"/>
            </a:pPr>
            <a:r>
              <a:rPr lang="it-IT" dirty="0" smtClean="0">
                <a:solidFill>
                  <a:schemeClr val="bg2">
                    <a:lumMod val="50000"/>
                  </a:schemeClr>
                </a:solidFill>
              </a:rPr>
              <a:t>Operazioni attestate da ricevuta fiscale, scontrino fiscale e non fiscale, o da altre modalità semplificate di certificazione;</a:t>
            </a:r>
          </a:p>
          <a:p>
            <a:pPr marL="285750" indent="-285750">
              <a:buFontTx/>
              <a:buChar char="-"/>
            </a:pPr>
            <a:r>
              <a:rPr lang="it-IT" dirty="0" smtClean="0">
                <a:solidFill>
                  <a:schemeClr val="bg2">
                    <a:lumMod val="50000"/>
                  </a:schemeClr>
                </a:solidFill>
              </a:rPr>
              <a:t>Prestazioni di servizi rese alla </a:t>
            </a:r>
            <a:r>
              <a:rPr lang="it-IT" dirty="0" err="1" smtClean="0">
                <a:solidFill>
                  <a:schemeClr val="bg2">
                    <a:lumMod val="50000"/>
                  </a:schemeClr>
                </a:solidFill>
              </a:rPr>
              <a:t>Pa</a:t>
            </a:r>
            <a:r>
              <a:rPr lang="it-IT" dirty="0" smtClean="0">
                <a:solidFill>
                  <a:schemeClr val="bg2">
                    <a:lumMod val="50000"/>
                  </a:schemeClr>
                </a:solidFill>
              </a:rPr>
              <a:t> i cui compensi sono assoggettati a ritenute alla fonte a titolo di imposta sul reddito ovvero a ritenuta a titolo di acconto;</a:t>
            </a:r>
          </a:p>
          <a:p>
            <a:pPr marL="285750" indent="-285750">
              <a:buFontTx/>
              <a:buChar char="-"/>
            </a:pPr>
            <a:r>
              <a:rPr lang="it-IT" dirty="0" smtClean="0">
                <a:solidFill>
                  <a:schemeClr val="bg2">
                    <a:lumMod val="50000"/>
                  </a:schemeClr>
                </a:solidFill>
              </a:rPr>
              <a:t>Operazioni assoggettate a regimi c.d. speciali.</a:t>
            </a:r>
            <a:endParaRPr lang="it-IT" dirty="0">
              <a:solidFill>
                <a:schemeClr val="bg2">
                  <a:lumMod val="50000"/>
                </a:schemeClr>
              </a:solidFill>
            </a:endParaRPr>
          </a:p>
        </p:txBody>
      </p:sp>
      <p:sp>
        <p:nvSpPr>
          <p:cNvPr id="4" name="CasellaDiTesto 3"/>
          <p:cNvSpPr txBox="1"/>
          <p:nvPr/>
        </p:nvSpPr>
        <p:spPr>
          <a:xfrm>
            <a:off x="2262249" y="356259"/>
            <a:ext cx="4750129"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25</a:t>
            </a:r>
            <a:endParaRPr lang="it-IT" b="1" dirty="0">
              <a:solidFill>
                <a:schemeClr val="bg2">
                  <a:lumMod val="75000"/>
                </a:schemeClr>
              </a:solidFill>
            </a:endParaRPr>
          </a:p>
        </p:txBody>
      </p:sp>
    </p:spTree>
    <p:extLst>
      <p:ext uri="{BB962C8B-B14F-4D97-AF65-F5344CB8AC3E}">
        <p14:creationId xmlns:p14="http://schemas.microsoft.com/office/powerpoint/2010/main" val="276641332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p:cNvSpPr txBox="1"/>
          <p:nvPr/>
        </p:nvSpPr>
        <p:spPr>
          <a:xfrm>
            <a:off x="558140" y="805769"/>
            <a:ext cx="8098972" cy="5109091"/>
          </a:xfrm>
          <a:prstGeom prst="rect">
            <a:avLst/>
          </a:prstGeom>
          <a:noFill/>
        </p:spPr>
        <p:txBody>
          <a:bodyPr wrap="square" rtlCol="0">
            <a:spAutoFit/>
          </a:bodyPr>
          <a:lstStyle/>
          <a:p>
            <a:r>
              <a:rPr lang="it-IT" sz="2000" b="1" dirty="0" smtClean="0">
                <a:solidFill>
                  <a:schemeClr val="bg2">
                    <a:lumMod val="50000"/>
                  </a:schemeClr>
                </a:solidFill>
              </a:rPr>
              <a:t>Compensazioni IVA</a:t>
            </a:r>
          </a:p>
          <a:p>
            <a:endParaRPr lang="it-IT" dirty="0">
              <a:solidFill>
                <a:schemeClr val="bg2">
                  <a:lumMod val="50000"/>
                </a:schemeClr>
              </a:solidFill>
            </a:endParaRPr>
          </a:p>
          <a:p>
            <a:r>
              <a:rPr lang="it-IT" sz="1600" dirty="0" smtClean="0">
                <a:solidFill>
                  <a:schemeClr val="bg2">
                    <a:lumMod val="50000"/>
                  </a:schemeClr>
                </a:solidFill>
              </a:rPr>
              <a:t>Il credito Iva maturato anche mediante l’applicazione dello Split </a:t>
            </a:r>
            <a:r>
              <a:rPr lang="it-IT" sz="1600" dirty="0" err="1" smtClean="0">
                <a:solidFill>
                  <a:schemeClr val="bg2">
                    <a:lumMod val="50000"/>
                  </a:schemeClr>
                </a:solidFill>
              </a:rPr>
              <a:t>Payment</a:t>
            </a:r>
            <a:r>
              <a:rPr lang="it-IT" sz="1600" dirty="0" smtClean="0">
                <a:solidFill>
                  <a:schemeClr val="bg2">
                    <a:lumMod val="50000"/>
                  </a:schemeClr>
                </a:solidFill>
              </a:rPr>
              <a:t> può essere compensato con debiti tributari ed oneri contributivi nell’ambito del modello F24.</a:t>
            </a:r>
          </a:p>
          <a:p>
            <a:endParaRPr lang="it-IT" sz="1600" dirty="0">
              <a:solidFill>
                <a:schemeClr val="bg2">
                  <a:lumMod val="50000"/>
                </a:schemeClr>
              </a:solidFill>
            </a:endParaRPr>
          </a:p>
          <a:p>
            <a:r>
              <a:rPr lang="it-IT" sz="1600" dirty="0" smtClean="0">
                <a:solidFill>
                  <a:schemeClr val="bg2">
                    <a:lumMod val="50000"/>
                  </a:schemeClr>
                </a:solidFill>
              </a:rPr>
              <a:t>In proposito, il credito IVA sia esso di natura trimestrale o annuale a secondo dell’entità del credito potrà essere compensato immediatamente dopo la presentazione della relativa istanza da cui emerge il credito per importi fino ad euro 5.000 annui o dal giorno 16 del mese successivo a quello di presentazione dell’istanza per importi superiori ad euro 5.000 annui.</a:t>
            </a:r>
          </a:p>
          <a:p>
            <a:endParaRPr lang="it-IT" sz="1600" dirty="0">
              <a:solidFill>
                <a:schemeClr val="bg2">
                  <a:lumMod val="50000"/>
                </a:schemeClr>
              </a:solidFill>
            </a:endParaRPr>
          </a:p>
          <a:p>
            <a:r>
              <a:rPr lang="it-IT" sz="1600" dirty="0" smtClean="0">
                <a:solidFill>
                  <a:schemeClr val="bg2">
                    <a:lumMod val="50000"/>
                  </a:schemeClr>
                </a:solidFill>
              </a:rPr>
              <a:t>Nel caso di importi del credito IVA annuale superiore ad euro 15.000 annui la compensazione può essere effettuata previa acquisizione del visto di conformità da parte di un professionista abilitato o della sottoscrizione della dichiarazione da parte dei soggetti che esercitano il controllo contabile della Società.</a:t>
            </a:r>
            <a:endParaRPr lang="it-IT" sz="1600" dirty="0">
              <a:solidFill>
                <a:schemeClr val="bg2">
                  <a:lumMod val="50000"/>
                </a:schemeClr>
              </a:solidFill>
            </a:endParaRPr>
          </a:p>
          <a:p>
            <a:r>
              <a:rPr lang="it-IT" sz="1600" dirty="0" smtClean="0">
                <a:solidFill>
                  <a:schemeClr val="bg2">
                    <a:lumMod val="50000"/>
                  </a:schemeClr>
                </a:solidFill>
              </a:rPr>
              <a:t>L’utilizzo in compensazione del credito IVA può essere effettuato entro il limite massimo di euro 700.000 per ciascun anno solare.</a:t>
            </a:r>
          </a:p>
          <a:p>
            <a:r>
              <a:rPr lang="it-IT" sz="1600" dirty="0" smtClean="0">
                <a:solidFill>
                  <a:schemeClr val="bg2">
                    <a:lumMod val="50000"/>
                  </a:schemeClr>
                </a:solidFill>
              </a:rPr>
              <a:t>Si evidenzia che per i subappaltatori di lavori edili che applicano il meccanismo del Reverse Charge il suddetto limite è aumentato ad un milione di euro (art. 35 co. 6 Legge 248/2006)</a:t>
            </a:r>
            <a:endParaRPr lang="it-IT" sz="1600" dirty="0">
              <a:solidFill>
                <a:schemeClr val="bg2">
                  <a:lumMod val="50000"/>
                </a:schemeClr>
              </a:solidFill>
            </a:endParaRPr>
          </a:p>
        </p:txBody>
      </p:sp>
      <p:sp>
        <p:nvSpPr>
          <p:cNvPr id="5" name="CasellaDiTesto 4"/>
          <p:cNvSpPr txBox="1"/>
          <p:nvPr/>
        </p:nvSpPr>
        <p:spPr>
          <a:xfrm>
            <a:off x="2333501" y="178128"/>
            <a:ext cx="4548249"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26</a:t>
            </a:r>
            <a:endParaRPr lang="it-IT" b="1" dirty="0">
              <a:solidFill>
                <a:schemeClr val="bg2">
                  <a:lumMod val="75000"/>
                </a:schemeClr>
              </a:solidFill>
            </a:endParaRPr>
          </a:p>
        </p:txBody>
      </p:sp>
    </p:spTree>
    <p:extLst>
      <p:ext uri="{BB962C8B-B14F-4D97-AF65-F5344CB8AC3E}">
        <p14:creationId xmlns:p14="http://schemas.microsoft.com/office/powerpoint/2010/main" val="438713209"/>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641265" y="1012285"/>
            <a:ext cx="8063345" cy="4832092"/>
          </a:xfrm>
          <a:prstGeom prst="rect">
            <a:avLst/>
          </a:prstGeom>
          <a:noFill/>
        </p:spPr>
        <p:txBody>
          <a:bodyPr wrap="square" rtlCol="0">
            <a:spAutoFit/>
          </a:bodyPr>
          <a:lstStyle/>
          <a:p>
            <a:r>
              <a:rPr lang="it-IT" sz="2000" b="1" dirty="0" smtClean="0">
                <a:solidFill>
                  <a:schemeClr val="bg2">
                    <a:lumMod val="50000"/>
                  </a:schemeClr>
                </a:solidFill>
              </a:rPr>
              <a:t>Rimborsi IVA</a:t>
            </a:r>
          </a:p>
          <a:p>
            <a:endParaRPr lang="it-IT" dirty="0" smtClean="0">
              <a:solidFill>
                <a:schemeClr val="bg2">
                  <a:lumMod val="50000"/>
                </a:schemeClr>
              </a:solidFill>
            </a:endParaRPr>
          </a:p>
          <a:p>
            <a:r>
              <a:rPr lang="it-IT" dirty="0" smtClean="0">
                <a:solidFill>
                  <a:schemeClr val="bg2">
                    <a:lumMod val="50000"/>
                  </a:schemeClr>
                </a:solidFill>
              </a:rPr>
              <a:t>In alternativa alla compensazione le imprese titolari di crediti IVA relative alle operazioni assoggettate allo Split </a:t>
            </a:r>
            <a:r>
              <a:rPr lang="it-IT" dirty="0" err="1" smtClean="0">
                <a:solidFill>
                  <a:schemeClr val="bg2">
                    <a:lumMod val="50000"/>
                  </a:schemeClr>
                </a:solidFill>
              </a:rPr>
              <a:t>Payment</a:t>
            </a:r>
            <a:r>
              <a:rPr lang="it-IT" dirty="0" smtClean="0">
                <a:solidFill>
                  <a:schemeClr val="bg2">
                    <a:lumMod val="50000"/>
                  </a:schemeClr>
                </a:solidFill>
              </a:rPr>
              <a:t>, potranno beneficiare della procedura privilegiata dei rimborsi IVA prevista dall’art. 38-bis del DPR 633/72.</a:t>
            </a:r>
          </a:p>
          <a:p>
            <a:endParaRPr lang="it-IT" dirty="0">
              <a:solidFill>
                <a:schemeClr val="bg2">
                  <a:lumMod val="50000"/>
                </a:schemeClr>
              </a:solidFill>
            </a:endParaRPr>
          </a:p>
          <a:p>
            <a:r>
              <a:rPr lang="it-IT" dirty="0" smtClean="0">
                <a:solidFill>
                  <a:schemeClr val="bg2">
                    <a:lumMod val="50000"/>
                  </a:schemeClr>
                </a:solidFill>
              </a:rPr>
              <a:t>La procedura privilegiata è ammessa solo per la parte di credito maturata per effetto di operazioni effettuate in Split </a:t>
            </a:r>
            <a:r>
              <a:rPr lang="it-IT" dirty="0" err="1" smtClean="0">
                <a:solidFill>
                  <a:schemeClr val="bg2">
                    <a:lumMod val="50000"/>
                  </a:schemeClr>
                </a:solidFill>
              </a:rPr>
              <a:t>Payment</a:t>
            </a:r>
            <a:r>
              <a:rPr lang="it-IT" dirty="0" smtClean="0">
                <a:solidFill>
                  <a:schemeClr val="bg2">
                    <a:lumMod val="50000"/>
                  </a:schemeClr>
                </a:solidFill>
              </a:rPr>
              <a:t>.</a:t>
            </a:r>
          </a:p>
          <a:p>
            <a:endParaRPr lang="it-IT" dirty="0">
              <a:solidFill>
                <a:schemeClr val="bg2">
                  <a:lumMod val="50000"/>
                </a:schemeClr>
              </a:solidFill>
            </a:endParaRPr>
          </a:p>
          <a:p>
            <a:r>
              <a:rPr lang="it-IT" dirty="0" smtClean="0">
                <a:solidFill>
                  <a:schemeClr val="bg2">
                    <a:lumMod val="50000"/>
                  </a:schemeClr>
                </a:solidFill>
              </a:rPr>
              <a:t>Il credito Iva oggetto di rimborso :</a:t>
            </a:r>
          </a:p>
          <a:p>
            <a:pPr marL="285750" indent="-285750">
              <a:buFontTx/>
              <a:buChar char="-"/>
            </a:pPr>
            <a:r>
              <a:rPr lang="it-IT" dirty="0">
                <a:solidFill>
                  <a:schemeClr val="bg2">
                    <a:lumMod val="50000"/>
                  </a:schemeClr>
                </a:solidFill>
              </a:rPr>
              <a:t>d</a:t>
            </a:r>
            <a:r>
              <a:rPr lang="it-IT" dirty="0" smtClean="0">
                <a:solidFill>
                  <a:schemeClr val="bg2">
                    <a:lumMod val="50000"/>
                  </a:schemeClr>
                </a:solidFill>
              </a:rPr>
              <a:t>ovrà essere di importo superiore ad euro 2.582,58;</a:t>
            </a:r>
          </a:p>
          <a:p>
            <a:pPr marL="285750" indent="-285750">
              <a:buFontTx/>
              <a:buChar char="-"/>
            </a:pPr>
            <a:r>
              <a:rPr lang="it-IT" dirty="0" smtClean="0">
                <a:solidFill>
                  <a:schemeClr val="bg2">
                    <a:lumMod val="50000"/>
                  </a:schemeClr>
                </a:solidFill>
              </a:rPr>
              <a:t>Il contribuente dovrà svolgere un’attività con aliquota media sugli acquisti maggiore di oltre il 10% di quella sulle vendite;</a:t>
            </a:r>
          </a:p>
          <a:p>
            <a:pPr marL="285750" indent="-285750">
              <a:buFontTx/>
              <a:buChar char="-"/>
            </a:pPr>
            <a:r>
              <a:rPr lang="it-IT" dirty="0" smtClean="0">
                <a:solidFill>
                  <a:schemeClr val="bg2">
                    <a:lumMod val="50000"/>
                  </a:schemeClr>
                </a:solidFill>
              </a:rPr>
              <a:t>La richiesta di rimborso potrà essere sia trimestrale che annuale</a:t>
            </a:r>
            <a:r>
              <a:rPr lang="it-IT" dirty="0">
                <a:solidFill>
                  <a:schemeClr val="bg2">
                    <a:lumMod val="50000"/>
                  </a:schemeClr>
                </a:solidFill>
              </a:rPr>
              <a:t>.</a:t>
            </a:r>
          </a:p>
          <a:p>
            <a:r>
              <a:rPr lang="it-IT" dirty="0" smtClean="0">
                <a:solidFill>
                  <a:schemeClr val="bg2">
                    <a:lumMod val="50000"/>
                  </a:schemeClr>
                </a:solidFill>
              </a:rPr>
              <a:t>Al fine dell’ottenimento di rimborsi per importi inferiori ad euro 15.000 annuali, il contribuente non dovrà fornire alcuna garanzia.</a:t>
            </a:r>
          </a:p>
        </p:txBody>
      </p:sp>
      <p:sp>
        <p:nvSpPr>
          <p:cNvPr id="5" name="CasellaDiTesto 4"/>
          <p:cNvSpPr txBox="1"/>
          <p:nvPr/>
        </p:nvSpPr>
        <p:spPr>
          <a:xfrm>
            <a:off x="2238497" y="439386"/>
            <a:ext cx="4868883"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27</a:t>
            </a:r>
            <a:endParaRPr lang="it-IT" b="1" dirty="0">
              <a:solidFill>
                <a:schemeClr val="bg2">
                  <a:lumMod val="75000"/>
                </a:schemeClr>
              </a:solidFill>
            </a:endParaRPr>
          </a:p>
        </p:txBody>
      </p:sp>
    </p:spTree>
    <p:extLst>
      <p:ext uri="{BB962C8B-B14F-4D97-AF65-F5344CB8AC3E}">
        <p14:creationId xmlns:p14="http://schemas.microsoft.com/office/powerpoint/2010/main" val="332800051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asellaDiTesto 4"/>
          <p:cNvSpPr txBox="1"/>
          <p:nvPr/>
        </p:nvSpPr>
        <p:spPr>
          <a:xfrm>
            <a:off x="403761" y="1199408"/>
            <a:ext cx="8490857" cy="2893100"/>
          </a:xfrm>
          <a:prstGeom prst="rect">
            <a:avLst/>
          </a:prstGeom>
          <a:noFill/>
        </p:spPr>
        <p:txBody>
          <a:bodyPr wrap="square" rtlCol="0">
            <a:spAutoFit/>
          </a:bodyPr>
          <a:lstStyle/>
          <a:p>
            <a:r>
              <a:rPr lang="it-IT" sz="2000" b="1" dirty="0" smtClean="0">
                <a:solidFill>
                  <a:schemeClr val="bg2">
                    <a:lumMod val="50000"/>
                  </a:schemeClr>
                </a:solidFill>
              </a:rPr>
              <a:t>Rimborsi IVA</a:t>
            </a:r>
          </a:p>
          <a:p>
            <a:endParaRPr lang="it-IT" dirty="0">
              <a:solidFill>
                <a:schemeClr val="bg2">
                  <a:lumMod val="50000"/>
                </a:schemeClr>
              </a:solidFill>
            </a:endParaRPr>
          </a:p>
          <a:p>
            <a:endParaRPr lang="it-IT" dirty="0" smtClean="0">
              <a:solidFill>
                <a:schemeClr val="bg2">
                  <a:lumMod val="50000"/>
                </a:schemeClr>
              </a:solidFill>
            </a:endParaRPr>
          </a:p>
          <a:p>
            <a:r>
              <a:rPr lang="it-IT" dirty="0" smtClean="0">
                <a:solidFill>
                  <a:schemeClr val="bg2">
                    <a:lumMod val="50000"/>
                  </a:schemeClr>
                </a:solidFill>
              </a:rPr>
              <a:t>Per </a:t>
            </a:r>
            <a:r>
              <a:rPr lang="it-IT" dirty="0">
                <a:solidFill>
                  <a:schemeClr val="bg2">
                    <a:lumMod val="50000"/>
                  </a:schemeClr>
                </a:solidFill>
              </a:rPr>
              <a:t>rimborsi di importi superiori ad euro 15.000 annui, i contribuenti cd «virtuosi» non dovranno fornire alcuna garanzia ma semplicemente il visto di conformità/sottoscrizione dall’organo di controllo e la relativa dichiarazione sostitutiva di atto di notorietà che attesti determinati requisiti aziendali.</a:t>
            </a:r>
          </a:p>
          <a:p>
            <a:endParaRPr lang="it-IT" dirty="0">
              <a:solidFill>
                <a:schemeClr val="bg2">
                  <a:lumMod val="50000"/>
                </a:schemeClr>
              </a:solidFill>
            </a:endParaRPr>
          </a:p>
          <a:p>
            <a:r>
              <a:rPr lang="it-IT" dirty="0" smtClean="0">
                <a:solidFill>
                  <a:schemeClr val="bg2">
                    <a:lumMod val="50000"/>
                  </a:schemeClr>
                </a:solidFill>
              </a:rPr>
              <a:t>Alternativamente, i contribuenti «non virtuosi» per rimborsi Iva di importo superiore a euro 15.000 dovranno presentare la relativa garanzia fideiussoria.</a:t>
            </a:r>
            <a:endParaRPr lang="it-IT" dirty="0">
              <a:solidFill>
                <a:schemeClr val="bg2">
                  <a:lumMod val="50000"/>
                </a:schemeClr>
              </a:solidFill>
            </a:endParaRPr>
          </a:p>
        </p:txBody>
      </p:sp>
      <p:sp>
        <p:nvSpPr>
          <p:cNvPr id="4" name="CasellaDiTesto 3"/>
          <p:cNvSpPr txBox="1"/>
          <p:nvPr/>
        </p:nvSpPr>
        <p:spPr>
          <a:xfrm>
            <a:off x="2416628" y="356259"/>
            <a:ext cx="4465122"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28</a:t>
            </a:r>
            <a:endParaRPr lang="it-IT" b="1" dirty="0">
              <a:solidFill>
                <a:schemeClr val="bg2">
                  <a:lumMod val="75000"/>
                </a:schemeClr>
              </a:solidFill>
            </a:endParaRPr>
          </a:p>
        </p:txBody>
      </p:sp>
    </p:spTree>
    <p:extLst>
      <p:ext uri="{BB962C8B-B14F-4D97-AF65-F5344CB8AC3E}">
        <p14:creationId xmlns:p14="http://schemas.microsoft.com/office/powerpoint/2010/main" val="204005562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538554" y="332544"/>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4" name="TextBox 3"/>
          <p:cNvSpPr txBox="1"/>
          <p:nvPr/>
        </p:nvSpPr>
        <p:spPr>
          <a:xfrm>
            <a:off x="186267" y="855134"/>
            <a:ext cx="8746067" cy="5570756"/>
          </a:xfrm>
          <a:prstGeom prst="rect">
            <a:avLst/>
          </a:prstGeom>
          <a:noFill/>
        </p:spPr>
        <p:txBody>
          <a:bodyPr wrap="square" numCol="1" rtlCol="0">
            <a:spAutoFit/>
          </a:bodyPr>
          <a:lstStyle/>
          <a:p>
            <a:pPr algn="just"/>
            <a:endParaRPr lang="it-IT" sz="1600" dirty="0" smtClean="0">
              <a:solidFill>
                <a:srgbClr val="FFFFFF"/>
              </a:solidFill>
            </a:endParaRPr>
          </a:p>
          <a:p>
            <a:pPr algn="just"/>
            <a:endParaRPr lang="it-IT" sz="1600" dirty="0" smtClean="0">
              <a:solidFill>
                <a:srgbClr val="FFFFFF"/>
              </a:solidFill>
            </a:endParaRPr>
          </a:p>
          <a:p>
            <a:pPr algn="just"/>
            <a:r>
              <a:rPr lang="it-IT" sz="1600" dirty="0" smtClean="0">
                <a:solidFill>
                  <a:schemeClr val="bg2">
                    <a:lumMod val="50000"/>
                  </a:schemeClr>
                </a:solidFill>
              </a:rPr>
              <a:t>La Legge 296/2006 (Finanziaria 2007) ha apportato rilevanti modifiche in materia IVA ed in particolare alla disciplina del “reverse </a:t>
            </a:r>
            <a:r>
              <a:rPr lang="it-IT" sz="1600" dirty="0" err="1" smtClean="0">
                <a:solidFill>
                  <a:schemeClr val="bg2">
                    <a:lumMod val="50000"/>
                  </a:schemeClr>
                </a:solidFill>
              </a:rPr>
              <a:t>charge</a:t>
            </a:r>
            <a:r>
              <a:rPr lang="it-IT" sz="1600" dirty="0" smtClean="0">
                <a:solidFill>
                  <a:schemeClr val="bg2">
                    <a:lumMod val="50000"/>
                  </a:schemeClr>
                </a:solidFill>
              </a:rPr>
              <a:t>” inserendo nuove tipologie di attività soggette al meccanismo dell’inversione contabile e conseguentemente allargando la platea dei soggetti obbligati alla applicazione di tale meccanismo.</a:t>
            </a:r>
          </a:p>
          <a:p>
            <a:pPr algn="just"/>
            <a:r>
              <a:rPr lang="it-IT" sz="1600" dirty="0" smtClean="0">
                <a:solidFill>
                  <a:schemeClr val="bg2">
                    <a:lumMod val="50000"/>
                  </a:schemeClr>
                </a:solidFill>
              </a:rPr>
              <a:t>Dal punto di vista normativo, il legislatore ha inserito all’interno del comma 6 dell’articolo 17 del DPR 633/1972 le seguenti disposizioni:</a:t>
            </a:r>
          </a:p>
          <a:p>
            <a:endParaRPr lang="it-IT" sz="1600" i="1" dirty="0" smtClean="0">
              <a:solidFill>
                <a:schemeClr val="bg2">
                  <a:lumMod val="50000"/>
                </a:schemeClr>
              </a:solidFill>
            </a:endParaRPr>
          </a:p>
          <a:p>
            <a:pPr algn="just"/>
            <a:r>
              <a:rPr lang="it-IT" sz="1600" b="1" i="1" dirty="0" smtClean="0">
                <a:solidFill>
                  <a:schemeClr val="bg2">
                    <a:lumMod val="50000"/>
                  </a:schemeClr>
                </a:solidFill>
              </a:rPr>
              <a:t>Articolo 17 D.P.R. 633/1972</a:t>
            </a:r>
          </a:p>
          <a:p>
            <a:pPr algn="just"/>
            <a:r>
              <a:rPr lang="it-IT" sz="1600" i="1" dirty="0" err="1" smtClean="0">
                <a:solidFill>
                  <a:schemeClr val="bg2">
                    <a:lumMod val="50000"/>
                  </a:schemeClr>
                </a:solidFill>
              </a:rPr>
              <a:t>………</a:t>
            </a:r>
            <a:r>
              <a:rPr lang="it-IT" sz="1600" i="1" dirty="0" smtClean="0">
                <a:solidFill>
                  <a:schemeClr val="bg2">
                    <a:lumMod val="50000"/>
                  </a:schemeClr>
                </a:solidFill>
              </a:rPr>
              <a:t>.</a:t>
            </a:r>
          </a:p>
          <a:p>
            <a:pPr algn="just"/>
            <a:r>
              <a:rPr lang="it-IT" sz="1600" i="1" dirty="0" smtClean="0">
                <a:solidFill>
                  <a:schemeClr val="bg2">
                    <a:lumMod val="50000"/>
                  </a:schemeClr>
                </a:solidFill>
              </a:rPr>
              <a:t>Le disposizioni di cui al quinto comma (reverse </a:t>
            </a:r>
            <a:r>
              <a:rPr lang="it-IT" sz="1600" i="1" dirty="0" err="1" smtClean="0">
                <a:solidFill>
                  <a:schemeClr val="bg2">
                    <a:lumMod val="50000"/>
                  </a:schemeClr>
                </a:solidFill>
              </a:rPr>
              <a:t>charge</a:t>
            </a:r>
            <a:r>
              <a:rPr lang="it-IT" sz="1600" i="1" dirty="0" smtClean="0">
                <a:solidFill>
                  <a:schemeClr val="bg2">
                    <a:lumMod val="50000"/>
                  </a:schemeClr>
                </a:solidFill>
              </a:rPr>
              <a:t>) si applicano anche:</a:t>
            </a:r>
          </a:p>
          <a:p>
            <a:pPr algn="just"/>
            <a:r>
              <a:rPr lang="it-IT" sz="1600" b="1" i="1" dirty="0" smtClean="0">
                <a:solidFill>
                  <a:schemeClr val="bg2">
                    <a:lumMod val="50000"/>
                  </a:schemeClr>
                </a:solidFill>
              </a:rPr>
              <a:t>a)</a:t>
            </a:r>
            <a:r>
              <a:rPr lang="it-IT" sz="1600" i="1" dirty="0" smtClean="0">
                <a:solidFill>
                  <a:schemeClr val="bg2">
                    <a:lumMod val="50000"/>
                  </a:schemeClr>
                </a:solidFill>
              </a:rPr>
              <a:t> alle prestazioni di servizi, compresa la prestazione di manodopera, rese nel settore edile da soggetti subappaltatori nei confronti delle imprese che svolgono l'attività di costruzione o ristrutturazione di immobili ovvero nei confronti dell'appaltatore principale o di un altro subappaltatore. La disposizione non si applica alle prestazioni di servizi rese nei confronti di un contraente generale a cui venga affidata dal committente la totalità dei lavori;</a:t>
            </a:r>
          </a:p>
          <a:p>
            <a:pPr algn="just"/>
            <a:endParaRPr lang="it-IT" sz="1600" i="1" dirty="0" smtClean="0">
              <a:solidFill>
                <a:schemeClr val="bg2">
                  <a:lumMod val="50000"/>
                </a:schemeClr>
              </a:solidFill>
            </a:endParaRPr>
          </a:p>
          <a:p>
            <a:pPr algn="just"/>
            <a:r>
              <a:rPr lang="it-IT" sz="1600" b="1" i="1" dirty="0" smtClean="0">
                <a:solidFill>
                  <a:schemeClr val="bg2">
                    <a:lumMod val="50000"/>
                  </a:schemeClr>
                </a:solidFill>
              </a:rPr>
              <a:t>a-bis)</a:t>
            </a:r>
            <a:r>
              <a:rPr lang="it-IT" sz="1600" i="1" dirty="0" smtClean="0">
                <a:solidFill>
                  <a:schemeClr val="bg2">
                    <a:lumMod val="50000"/>
                  </a:schemeClr>
                </a:solidFill>
              </a:rPr>
              <a:t> alle cessioni di fabbricati o di porzioni di fabbricato strumentali di cui alle lettere b) e d) del numero 8-ter) dell'articolo 10.</a:t>
            </a:r>
          </a:p>
          <a:p>
            <a:endParaRPr lang="it-IT" sz="1600" dirty="0" smtClean="0">
              <a:solidFill>
                <a:schemeClr val="bg2">
                  <a:lumMod val="50000"/>
                </a:schemeClr>
              </a:solidFill>
            </a:endParaRPr>
          </a:p>
          <a:p>
            <a:pPr marL="285750" indent="-285750"/>
            <a:endParaRPr lang="en-US"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Picture 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75117" y="6355209"/>
            <a:ext cx="312907" cy="369332"/>
          </a:xfrm>
          <a:prstGeom prst="rect">
            <a:avLst/>
          </a:prstGeom>
          <a:noFill/>
        </p:spPr>
        <p:txBody>
          <a:bodyPr wrap="none" rtlCol="0">
            <a:spAutoFit/>
          </a:bodyPr>
          <a:lstStyle/>
          <a:p>
            <a:pPr algn="ctr"/>
            <a:r>
              <a:rPr lang="it-IT" b="1" dirty="0">
                <a:solidFill>
                  <a:schemeClr val="bg2">
                    <a:lumMod val="50000"/>
                  </a:schemeClr>
                </a:solidFill>
              </a:rPr>
              <a:t>2</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403761" y="1350941"/>
            <a:ext cx="8597735" cy="3693319"/>
          </a:xfrm>
          <a:prstGeom prst="rect">
            <a:avLst/>
          </a:prstGeom>
          <a:noFill/>
        </p:spPr>
        <p:txBody>
          <a:bodyPr wrap="square" rtlCol="0">
            <a:spAutoFit/>
          </a:bodyPr>
          <a:lstStyle/>
          <a:p>
            <a:r>
              <a:rPr lang="it-IT" sz="2000" b="1" dirty="0" smtClean="0">
                <a:solidFill>
                  <a:schemeClr val="bg2">
                    <a:lumMod val="50000"/>
                  </a:schemeClr>
                </a:solidFill>
              </a:rPr>
              <a:t>Sanzioni</a:t>
            </a:r>
          </a:p>
          <a:p>
            <a:endParaRPr lang="it-IT" dirty="0">
              <a:solidFill>
                <a:schemeClr val="bg2">
                  <a:lumMod val="50000"/>
                </a:schemeClr>
              </a:solidFill>
            </a:endParaRPr>
          </a:p>
          <a:p>
            <a:r>
              <a:rPr lang="it-IT" dirty="0" smtClean="0">
                <a:solidFill>
                  <a:schemeClr val="bg2">
                    <a:lumMod val="50000"/>
                  </a:schemeClr>
                </a:solidFill>
              </a:rPr>
              <a:t>Ai sensi dell’art. 13 del </a:t>
            </a:r>
            <a:r>
              <a:rPr lang="it-IT" dirty="0" err="1" smtClean="0">
                <a:solidFill>
                  <a:schemeClr val="bg2">
                    <a:lumMod val="50000"/>
                  </a:schemeClr>
                </a:solidFill>
              </a:rPr>
              <a:t>D.Lgs.</a:t>
            </a:r>
            <a:r>
              <a:rPr lang="it-IT" dirty="0" smtClean="0">
                <a:solidFill>
                  <a:schemeClr val="bg2">
                    <a:lumMod val="50000"/>
                  </a:schemeClr>
                </a:solidFill>
              </a:rPr>
              <a:t> 471/97 nei confronti delle PA che omettono o ritardano il versamento dell’Iva all’Erario verrà erogata una sanzione amministrativa pari al 30% dell’omesso versamento.</a:t>
            </a:r>
          </a:p>
          <a:p>
            <a:endParaRPr lang="it-IT" dirty="0">
              <a:solidFill>
                <a:schemeClr val="bg2">
                  <a:lumMod val="50000"/>
                </a:schemeClr>
              </a:solidFill>
            </a:endParaRPr>
          </a:p>
          <a:p>
            <a:r>
              <a:rPr lang="it-IT" dirty="0" smtClean="0">
                <a:solidFill>
                  <a:schemeClr val="bg2">
                    <a:lumMod val="50000"/>
                  </a:schemeClr>
                </a:solidFill>
              </a:rPr>
              <a:t>Ai sensi dell’art.9 co. 1 del </a:t>
            </a:r>
            <a:r>
              <a:rPr lang="it-IT" dirty="0" err="1" smtClean="0">
                <a:solidFill>
                  <a:schemeClr val="bg2">
                    <a:lumMod val="50000"/>
                  </a:schemeClr>
                </a:solidFill>
              </a:rPr>
              <a:t>Dlgs</a:t>
            </a:r>
            <a:r>
              <a:rPr lang="it-IT" dirty="0" smtClean="0">
                <a:solidFill>
                  <a:schemeClr val="bg2">
                    <a:lumMod val="50000"/>
                  </a:schemeClr>
                </a:solidFill>
              </a:rPr>
              <a:t> 471/97 nei confronti del fornitore che emette una fattura senza annotazione della «scissione dei pagamenti» verrà erogata una sanzione amministrativa compresa tra euro 1.032,91 ed euro 7.746,85.</a:t>
            </a:r>
          </a:p>
          <a:p>
            <a:endParaRPr lang="it-IT" dirty="0">
              <a:solidFill>
                <a:schemeClr val="bg2">
                  <a:lumMod val="50000"/>
                </a:schemeClr>
              </a:solidFill>
            </a:endParaRPr>
          </a:p>
          <a:p>
            <a:r>
              <a:rPr lang="it-IT" dirty="0" smtClean="0">
                <a:solidFill>
                  <a:schemeClr val="bg2">
                    <a:lumMod val="50000"/>
                  </a:schemeClr>
                </a:solidFill>
              </a:rPr>
              <a:t>Le suddette sanzioni non vanno applicate per le violazioni di natura formale commesse anteriormente al 13/04/2015, data di emanazione della Circolare Ministeriale 15/E 2015.</a:t>
            </a:r>
          </a:p>
        </p:txBody>
      </p:sp>
      <p:sp>
        <p:nvSpPr>
          <p:cNvPr id="4" name="CasellaDiTesto 3"/>
          <p:cNvSpPr txBox="1"/>
          <p:nvPr/>
        </p:nvSpPr>
        <p:spPr>
          <a:xfrm>
            <a:off x="2553194" y="356259"/>
            <a:ext cx="4298867" cy="584775"/>
          </a:xfrm>
          <a:prstGeom prst="rect">
            <a:avLst/>
          </a:prstGeom>
          <a:noFill/>
        </p:spPr>
        <p:txBody>
          <a:bodyPr wrap="square" rtlCol="0">
            <a:spAutoFit/>
          </a:bodyPr>
          <a:lstStyle/>
          <a:p>
            <a:pPr algn="ctr"/>
            <a:r>
              <a:rPr lang="it-IT" sz="3200" b="1" dirty="0" smtClean="0">
                <a:ln w="12700">
                  <a:solidFill>
                    <a:schemeClr val="tx2">
                      <a:satMod val="155000"/>
                    </a:schemeClr>
                  </a:solidFill>
                  <a:prstDash val="solid"/>
                </a:ln>
                <a:solidFill>
                  <a:schemeClr val="bg2">
                    <a:lumMod val="50000"/>
                  </a:schemeClr>
                </a:solidFill>
              </a:rPr>
              <a:t>SPLIT PAYMENT</a:t>
            </a:r>
            <a:endParaRPr lang="it-IT" sz="3200" b="1" dirty="0">
              <a:ln w="12700">
                <a:solidFill>
                  <a:schemeClr val="tx2">
                    <a:satMod val="155000"/>
                  </a:schemeClr>
                </a:solidFill>
                <a:prstDash val="solid"/>
              </a:ln>
              <a:solidFill>
                <a:schemeClr val="bg2">
                  <a:lumMod val="50000"/>
                </a:schemeClr>
              </a:solidFill>
            </a:endParaRP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10997" y="6355209"/>
            <a:ext cx="441147" cy="369332"/>
          </a:xfrm>
          <a:prstGeom prst="rect">
            <a:avLst/>
          </a:prstGeom>
          <a:noFill/>
        </p:spPr>
        <p:txBody>
          <a:bodyPr wrap="none" rtlCol="0">
            <a:spAutoFit/>
          </a:bodyPr>
          <a:lstStyle/>
          <a:p>
            <a:pPr algn="ctr"/>
            <a:r>
              <a:rPr lang="it-IT" b="1" dirty="0" smtClean="0">
                <a:solidFill>
                  <a:schemeClr val="bg2">
                    <a:lumMod val="50000"/>
                  </a:schemeClr>
                </a:solidFill>
              </a:rPr>
              <a:t>29</a:t>
            </a:r>
            <a:endParaRPr lang="it-IT" b="1" dirty="0">
              <a:solidFill>
                <a:schemeClr val="bg2">
                  <a:lumMod val="75000"/>
                </a:schemeClr>
              </a:solidFill>
            </a:endParaRPr>
          </a:p>
        </p:txBody>
      </p:sp>
    </p:spTree>
    <p:extLst>
      <p:ext uri="{BB962C8B-B14F-4D97-AF65-F5344CB8AC3E}">
        <p14:creationId xmlns:p14="http://schemas.microsoft.com/office/powerpoint/2010/main" val="50615705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sellaDiTesto 4"/>
          <p:cNvSpPr txBox="1"/>
          <p:nvPr/>
        </p:nvSpPr>
        <p:spPr>
          <a:xfrm>
            <a:off x="1056904" y="2559026"/>
            <a:ext cx="7293398" cy="615553"/>
          </a:xfrm>
          <a:prstGeom prst="rect">
            <a:avLst/>
          </a:prstGeom>
          <a:noFill/>
        </p:spPr>
        <p:txBody>
          <a:bodyPr wrap="square" rtlCol="0">
            <a:spAutoFit/>
          </a:bodyPr>
          <a:lstStyle/>
          <a:p>
            <a:pPr algn="ctr"/>
            <a:r>
              <a:rPr lang="it-IT" sz="3400" b="1" i="1" dirty="0" smtClean="0">
                <a:solidFill>
                  <a:srgbClr val="002060"/>
                </a:solidFill>
              </a:rPr>
              <a:t>Grazie per l’attenzione</a:t>
            </a:r>
            <a:endParaRPr lang="it-IT" sz="3400" b="1" i="1" dirty="0">
              <a:solidFill>
                <a:srgbClr val="002060"/>
              </a:solidFill>
            </a:endParaRPr>
          </a:p>
        </p:txBody>
      </p:sp>
    </p:spTree>
    <p:extLst>
      <p:ext uri="{BB962C8B-B14F-4D97-AF65-F5344CB8AC3E}">
        <p14:creationId xmlns:p14="http://schemas.microsoft.com/office/powerpoint/2010/main" val="187525337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155529" y="147248"/>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5" name="Rettangolo 4"/>
          <p:cNvSpPr/>
          <p:nvPr/>
        </p:nvSpPr>
        <p:spPr>
          <a:xfrm>
            <a:off x="186267" y="1163893"/>
            <a:ext cx="8197712" cy="2031325"/>
          </a:xfrm>
          <a:prstGeom prst="rect">
            <a:avLst/>
          </a:prstGeom>
        </p:spPr>
        <p:txBody>
          <a:bodyPr wrap="square">
            <a:spAutoFit/>
          </a:bodyPr>
          <a:lstStyle/>
          <a:p>
            <a:pPr algn="just"/>
            <a:endParaRPr lang="it-IT" b="1" dirty="0" smtClean="0">
              <a:solidFill>
                <a:schemeClr val="bg2">
                  <a:lumMod val="50000"/>
                </a:schemeClr>
              </a:solidFill>
            </a:endParaRPr>
          </a:p>
          <a:p>
            <a:pPr algn="just"/>
            <a:r>
              <a:rPr lang="it-IT" dirty="0" smtClean="0">
                <a:solidFill>
                  <a:schemeClr val="bg2">
                    <a:lumMod val="50000"/>
                  </a:schemeClr>
                </a:solidFill>
              </a:rPr>
              <a:t>L'</a:t>
            </a:r>
            <a:r>
              <a:rPr lang="it-IT" b="1" dirty="0" smtClean="0">
                <a:solidFill>
                  <a:schemeClr val="bg2">
                    <a:lumMod val="50000"/>
                  </a:schemeClr>
                </a:solidFill>
              </a:rPr>
              <a:t>inversione contabile</a:t>
            </a:r>
            <a:r>
              <a:rPr lang="it-IT" dirty="0" smtClean="0">
                <a:solidFill>
                  <a:schemeClr val="bg2">
                    <a:lumMod val="50000"/>
                  </a:schemeClr>
                </a:solidFill>
              </a:rPr>
              <a:t>, o </a:t>
            </a:r>
            <a:r>
              <a:rPr lang="it-IT" b="1" dirty="0" smtClean="0">
                <a:solidFill>
                  <a:schemeClr val="bg2">
                    <a:lumMod val="50000"/>
                  </a:schemeClr>
                </a:solidFill>
              </a:rPr>
              <a:t>reverse </a:t>
            </a:r>
            <a:r>
              <a:rPr lang="it-IT" b="1" dirty="0" err="1" smtClean="0">
                <a:solidFill>
                  <a:schemeClr val="bg2">
                    <a:lumMod val="50000"/>
                  </a:schemeClr>
                </a:solidFill>
              </a:rPr>
              <a:t>charge</a:t>
            </a:r>
            <a:r>
              <a:rPr lang="it-IT" dirty="0" smtClean="0">
                <a:solidFill>
                  <a:schemeClr val="bg2">
                    <a:lumMod val="50000"/>
                  </a:schemeClr>
                </a:solidFill>
              </a:rPr>
              <a:t> è un particolare meccanismo di applicazione dell'imposta sul valore aggiunto, per effetto del quale il destinatario di una cessione di beni o prestazione di servizi, se soggetto passivo IVA nel territorio dello Stato, è tenuto all'assolvimento dell'imposta in luogo del cedente o prestatore.</a:t>
            </a:r>
          </a:p>
          <a:p>
            <a:endParaRPr lang="it-IT" dirty="0" smtClean="0"/>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75117" y="6355209"/>
            <a:ext cx="312907" cy="369332"/>
          </a:xfrm>
          <a:prstGeom prst="rect">
            <a:avLst/>
          </a:prstGeom>
          <a:noFill/>
        </p:spPr>
        <p:txBody>
          <a:bodyPr wrap="none" rtlCol="0">
            <a:spAutoFit/>
          </a:bodyPr>
          <a:lstStyle/>
          <a:p>
            <a:pPr algn="ctr"/>
            <a:r>
              <a:rPr lang="it-IT" b="1" dirty="0">
                <a:solidFill>
                  <a:schemeClr val="bg2">
                    <a:lumMod val="50000"/>
                  </a:schemeClr>
                </a:solidFill>
              </a:rPr>
              <a:t>3</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sellaDiTesto 2"/>
          <p:cNvSpPr txBox="1"/>
          <p:nvPr/>
        </p:nvSpPr>
        <p:spPr>
          <a:xfrm>
            <a:off x="558140" y="947254"/>
            <a:ext cx="8170224" cy="4801314"/>
          </a:xfrm>
          <a:prstGeom prst="rect">
            <a:avLst/>
          </a:prstGeom>
          <a:noFill/>
        </p:spPr>
        <p:txBody>
          <a:bodyPr wrap="square" rtlCol="0">
            <a:spAutoFit/>
          </a:bodyPr>
          <a:lstStyle/>
          <a:p>
            <a:r>
              <a:rPr lang="it-IT" dirty="0" smtClean="0">
                <a:solidFill>
                  <a:schemeClr val="bg2">
                    <a:lumMod val="50000"/>
                  </a:schemeClr>
                </a:solidFill>
              </a:rPr>
              <a:t>Il regime del Reverse Charge prevede che:</a:t>
            </a:r>
          </a:p>
          <a:p>
            <a:endParaRPr lang="it-IT" dirty="0">
              <a:solidFill>
                <a:schemeClr val="bg2">
                  <a:lumMod val="50000"/>
                </a:schemeClr>
              </a:solidFill>
            </a:endParaRPr>
          </a:p>
          <a:p>
            <a:r>
              <a:rPr lang="it-IT" dirty="0" smtClean="0">
                <a:solidFill>
                  <a:schemeClr val="bg2">
                    <a:lumMod val="50000"/>
                  </a:schemeClr>
                </a:solidFill>
              </a:rPr>
              <a:t>Il soggetto subappaltatore dovrà emettere, nei confronti dell’appaltatore principale o nei confronti di un altro subappaltatore, la fattura relativa ai servizi svolti per il solo imponibile, senza addebito di IVA ma con le seguenti indicazioni: «prestazione non soggetta ad IVA ai sensi dell’art. 17 co. 6 del D.P.R. 633/1972».</a:t>
            </a:r>
          </a:p>
          <a:p>
            <a:pPr marL="285750" indent="-285750">
              <a:buFontTx/>
              <a:buChar char="-"/>
            </a:pPr>
            <a:endParaRPr lang="it-IT" dirty="0">
              <a:solidFill>
                <a:schemeClr val="bg2">
                  <a:lumMod val="50000"/>
                </a:schemeClr>
              </a:solidFill>
            </a:endParaRPr>
          </a:p>
          <a:p>
            <a:r>
              <a:rPr lang="it-IT" dirty="0" err="1" smtClean="0">
                <a:solidFill>
                  <a:schemeClr val="bg2">
                    <a:lumMod val="50000"/>
                  </a:schemeClr>
                </a:solidFill>
              </a:rPr>
              <a:t>ll</a:t>
            </a:r>
            <a:r>
              <a:rPr lang="it-IT" dirty="0" smtClean="0">
                <a:solidFill>
                  <a:schemeClr val="bg2">
                    <a:lumMod val="50000"/>
                  </a:schemeClr>
                </a:solidFill>
              </a:rPr>
              <a:t> soggetto che riceverà la fattura, e cioè l’appaltatore principale o un altro subappaltatore, dovrà integrare tale fattura di acquisto con l’indicazione dell’aliquota e della relativa imposta e registrare la stessa sia nel registro delle vendite, liquidando un debito Iva verso l’Erario, sia nel registro degli acquisti, detraendo l’importo dell’Iva.</a:t>
            </a:r>
            <a:endParaRPr lang="it-IT" dirty="0">
              <a:solidFill>
                <a:schemeClr val="bg2">
                  <a:lumMod val="50000"/>
                </a:schemeClr>
              </a:solidFill>
            </a:endParaRPr>
          </a:p>
          <a:p>
            <a:pPr marL="285750" indent="-285750">
              <a:buFontTx/>
              <a:buChar char="-"/>
            </a:pPr>
            <a:endParaRPr lang="it-IT" dirty="0" smtClean="0">
              <a:solidFill>
                <a:schemeClr val="bg2">
                  <a:lumMod val="50000"/>
                </a:schemeClr>
              </a:solidFill>
            </a:endParaRPr>
          </a:p>
          <a:p>
            <a:r>
              <a:rPr lang="it-IT" dirty="0" smtClean="0">
                <a:solidFill>
                  <a:schemeClr val="bg2">
                    <a:lumMod val="50000"/>
                  </a:schemeClr>
                </a:solidFill>
              </a:rPr>
              <a:t>In tal modo l’obbligo di versare l’Iva non grava sul prestatore di servizi o sul cedente, bensì sul committente il servizio o sul cessionario, a condizione che quest’ultimo sia un soggetto passivo Iva.</a:t>
            </a:r>
          </a:p>
        </p:txBody>
      </p:sp>
      <p:sp>
        <p:nvSpPr>
          <p:cNvPr id="4" name="Rectangle 2"/>
          <p:cNvSpPr/>
          <p:nvPr/>
        </p:nvSpPr>
        <p:spPr>
          <a:xfrm>
            <a:off x="2155529" y="147248"/>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4275117" y="6355209"/>
            <a:ext cx="312907" cy="369332"/>
          </a:xfrm>
          <a:prstGeom prst="rect">
            <a:avLst/>
          </a:prstGeom>
          <a:noFill/>
        </p:spPr>
        <p:txBody>
          <a:bodyPr wrap="none" rtlCol="0">
            <a:spAutoFit/>
          </a:bodyPr>
          <a:lstStyle/>
          <a:p>
            <a:pPr algn="ctr"/>
            <a:r>
              <a:rPr lang="it-IT" b="1" dirty="0">
                <a:solidFill>
                  <a:schemeClr val="bg2">
                    <a:lumMod val="50000"/>
                  </a:schemeClr>
                </a:solidFill>
              </a:rPr>
              <a:t>4</a:t>
            </a:r>
            <a:endParaRPr lang="it-IT" b="1" dirty="0">
              <a:solidFill>
                <a:schemeClr val="bg2">
                  <a:lumMod val="75000"/>
                </a:schemeClr>
              </a:solidFill>
            </a:endParaRPr>
          </a:p>
        </p:txBody>
      </p:sp>
    </p:spTree>
    <p:extLst>
      <p:ext uri="{BB962C8B-B14F-4D97-AF65-F5344CB8AC3E}">
        <p14:creationId xmlns:p14="http://schemas.microsoft.com/office/powerpoint/2010/main" val="348369929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155529" y="147248"/>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4" name="TextBox 3"/>
          <p:cNvSpPr txBox="1"/>
          <p:nvPr/>
        </p:nvSpPr>
        <p:spPr>
          <a:xfrm>
            <a:off x="186267" y="855134"/>
            <a:ext cx="8746067" cy="1815882"/>
          </a:xfrm>
          <a:prstGeom prst="rect">
            <a:avLst/>
          </a:prstGeom>
          <a:noFill/>
        </p:spPr>
        <p:txBody>
          <a:bodyPr wrap="square" numCol="1" rtlCol="0">
            <a:spAutoFit/>
          </a:bodyPr>
          <a:lstStyle/>
          <a:p>
            <a:pPr algn="just"/>
            <a:endParaRPr lang="it-IT" sz="1600" b="1" dirty="0" smtClean="0">
              <a:solidFill>
                <a:srgbClr val="FFFFFF"/>
              </a:solidFill>
            </a:endParaRPr>
          </a:p>
          <a:p>
            <a:pPr algn="just"/>
            <a:r>
              <a:rPr lang="it-IT" sz="1600" b="1" dirty="0" smtClean="0">
                <a:solidFill>
                  <a:srgbClr val="FFFFFF"/>
                </a:solidFill>
              </a:rPr>
              <a:t> </a:t>
            </a:r>
          </a:p>
          <a:p>
            <a:pPr algn="just"/>
            <a:endParaRPr lang="it-IT" sz="1600" b="1" dirty="0" smtClean="0">
              <a:solidFill>
                <a:srgbClr val="FFFFFF"/>
              </a:solidFill>
            </a:endParaRPr>
          </a:p>
          <a:p>
            <a:pPr algn="just"/>
            <a:endParaRPr lang="it-IT" sz="1600" b="1" dirty="0" smtClean="0">
              <a:solidFill>
                <a:srgbClr val="FFFFFF"/>
              </a:solidFill>
            </a:endParaRPr>
          </a:p>
          <a:p>
            <a:pPr algn="just"/>
            <a:endParaRPr lang="it-IT" sz="1600" b="1" dirty="0" smtClean="0">
              <a:solidFill>
                <a:srgbClr val="FFFFFF"/>
              </a:solidFill>
            </a:endParaRPr>
          </a:p>
          <a:p>
            <a:pPr algn="just"/>
            <a:endParaRPr lang="it-IT" sz="1600" b="1" dirty="0" smtClean="0">
              <a:solidFill>
                <a:srgbClr val="FFFFFF"/>
              </a:solidFill>
            </a:endParaRPr>
          </a:p>
          <a:p>
            <a:pPr algn="just"/>
            <a:endParaRPr lang="it-IT" sz="1600" b="1" dirty="0" smtClean="0">
              <a:solidFill>
                <a:srgbClr val="FFFFFF"/>
              </a:solidFill>
            </a:endParaRPr>
          </a:p>
        </p:txBody>
      </p:sp>
      <p:sp>
        <p:nvSpPr>
          <p:cNvPr id="5" name="Rettangolo 4"/>
          <p:cNvSpPr/>
          <p:nvPr/>
        </p:nvSpPr>
        <p:spPr>
          <a:xfrm>
            <a:off x="186267" y="1341912"/>
            <a:ext cx="8197712" cy="4862870"/>
          </a:xfrm>
          <a:prstGeom prst="rect">
            <a:avLst/>
          </a:prstGeom>
        </p:spPr>
        <p:txBody>
          <a:bodyPr wrap="square">
            <a:spAutoFit/>
          </a:bodyPr>
          <a:lstStyle/>
          <a:p>
            <a:pPr algn="just"/>
            <a:r>
              <a:rPr lang="it-IT" dirty="0" smtClean="0">
                <a:solidFill>
                  <a:schemeClr val="bg2">
                    <a:lumMod val="50000"/>
                  </a:schemeClr>
                </a:solidFill>
              </a:rPr>
              <a:t>Per individuare correttamente l’ambito di applicazione della suddetta normativa occorre analizzare i seguenti tre requisiti che sono i seguenti:</a:t>
            </a:r>
          </a:p>
          <a:p>
            <a:pPr algn="just"/>
            <a:endParaRPr lang="it-IT" dirty="0" smtClean="0">
              <a:solidFill>
                <a:schemeClr val="bg2">
                  <a:lumMod val="50000"/>
                </a:schemeClr>
              </a:solidFill>
            </a:endParaRPr>
          </a:p>
          <a:p>
            <a:pPr marL="457200" indent="-457200" algn="just">
              <a:lnSpc>
                <a:spcPct val="200000"/>
              </a:lnSpc>
              <a:buAutoNum type="arabicPeriod"/>
            </a:pPr>
            <a:r>
              <a:rPr lang="it-IT" dirty="0" smtClean="0">
                <a:solidFill>
                  <a:schemeClr val="bg2">
                    <a:lumMod val="50000"/>
                  </a:schemeClr>
                </a:solidFill>
              </a:rPr>
              <a:t>Settore di riferimento;</a:t>
            </a:r>
          </a:p>
          <a:p>
            <a:pPr marL="457200" indent="-457200" algn="just">
              <a:lnSpc>
                <a:spcPct val="200000"/>
              </a:lnSpc>
              <a:buAutoNum type="arabicPeriod"/>
            </a:pPr>
            <a:r>
              <a:rPr lang="it-IT" dirty="0" smtClean="0">
                <a:solidFill>
                  <a:schemeClr val="bg2">
                    <a:lumMod val="50000"/>
                  </a:schemeClr>
                </a:solidFill>
              </a:rPr>
              <a:t>Soggetti obbligati;</a:t>
            </a:r>
          </a:p>
          <a:p>
            <a:pPr marL="457200" indent="-457200" algn="just">
              <a:lnSpc>
                <a:spcPct val="200000"/>
              </a:lnSpc>
              <a:buAutoNum type="arabicPeriod"/>
            </a:pPr>
            <a:r>
              <a:rPr lang="it-IT" dirty="0" smtClean="0">
                <a:solidFill>
                  <a:schemeClr val="bg2">
                    <a:lumMod val="50000"/>
                  </a:schemeClr>
                </a:solidFill>
              </a:rPr>
              <a:t>Tipologia dei contratti.</a:t>
            </a:r>
          </a:p>
          <a:p>
            <a:endParaRPr lang="it-IT" sz="2000" b="1" dirty="0" smtClean="0"/>
          </a:p>
          <a:p>
            <a:endParaRPr lang="it-IT" sz="2000" b="1" dirty="0" smtClean="0"/>
          </a:p>
          <a:p>
            <a:endParaRPr lang="it-IT" dirty="0" smtClean="0"/>
          </a:p>
          <a:p>
            <a:endParaRPr lang="it-IT" dirty="0" smtClean="0"/>
          </a:p>
          <a:p>
            <a:endParaRPr lang="it-IT" dirty="0" smtClean="0"/>
          </a:p>
          <a:p>
            <a:endParaRPr lang="it-IT" dirty="0" smtClean="0"/>
          </a:p>
          <a:p>
            <a:endParaRPr lang="it-IT" dirty="0" smtClean="0"/>
          </a:p>
          <a:p>
            <a:endParaRPr lang="it-IT" dirty="0"/>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75117" y="6355209"/>
            <a:ext cx="312907" cy="369332"/>
          </a:xfrm>
          <a:prstGeom prst="rect">
            <a:avLst/>
          </a:prstGeom>
          <a:noFill/>
        </p:spPr>
        <p:txBody>
          <a:bodyPr wrap="none" rtlCol="0">
            <a:spAutoFit/>
          </a:bodyPr>
          <a:lstStyle/>
          <a:p>
            <a:pPr algn="ctr"/>
            <a:r>
              <a:rPr lang="it-IT" b="1" dirty="0">
                <a:solidFill>
                  <a:schemeClr val="bg2">
                    <a:lumMod val="50000"/>
                  </a:schemeClr>
                </a:solidFill>
              </a:rPr>
              <a:t>5</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155529" y="147248"/>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5" name="Rettangolo 4"/>
          <p:cNvSpPr/>
          <p:nvPr/>
        </p:nvSpPr>
        <p:spPr>
          <a:xfrm>
            <a:off x="186267" y="1021278"/>
            <a:ext cx="8197712" cy="4647426"/>
          </a:xfrm>
          <a:prstGeom prst="rect">
            <a:avLst/>
          </a:prstGeom>
        </p:spPr>
        <p:txBody>
          <a:bodyPr wrap="square">
            <a:spAutoFit/>
          </a:bodyPr>
          <a:lstStyle/>
          <a:p>
            <a:pPr algn="just"/>
            <a:r>
              <a:rPr lang="it-IT" sz="2000" b="1" dirty="0" smtClean="0">
                <a:solidFill>
                  <a:schemeClr val="bg2">
                    <a:lumMod val="50000"/>
                  </a:schemeClr>
                </a:solidFill>
              </a:rPr>
              <a:t>Settore di riferimento</a:t>
            </a:r>
          </a:p>
          <a:p>
            <a:pPr algn="just"/>
            <a:endParaRPr lang="it-IT" sz="2000" b="1" dirty="0" smtClean="0">
              <a:solidFill>
                <a:schemeClr val="tx2">
                  <a:lumMod val="90000"/>
                </a:schemeClr>
              </a:solidFill>
            </a:endParaRPr>
          </a:p>
          <a:p>
            <a:pPr marL="457200" indent="-457200" algn="just"/>
            <a:r>
              <a:rPr lang="it-IT" sz="1600" dirty="0" smtClean="0">
                <a:solidFill>
                  <a:schemeClr val="bg2">
                    <a:lumMod val="50000"/>
                  </a:schemeClr>
                </a:solidFill>
              </a:rPr>
              <a:t>Il settore interessato è il </a:t>
            </a:r>
            <a:r>
              <a:rPr lang="it-IT" sz="1600" b="1" dirty="0" smtClean="0">
                <a:solidFill>
                  <a:schemeClr val="bg2">
                    <a:lumMod val="50000"/>
                  </a:schemeClr>
                </a:solidFill>
              </a:rPr>
              <a:t>settore edile</a:t>
            </a:r>
            <a:r>
              <a:rPr lang="it-IT" sz="1600" dirty="0" smtClean="0">
                <a:solidFill>
                  <a:schemeClr val="bg2">
                    <a:lumMod val="50000"/>
                  </a:schemeClr>
                </a:solidFill>
              </a:rPr>
              <a:t> con specifico riferimento all’</a:t>
            </a:r>
            <a:r>
              <a:rPr lang="it-IT" sz="1600" b="1" dirty="0" smtClean="0">
                <a:solidFill>
                  <a:schemeClr val="bg2">
                    <a:lumMod val="50000"/>
                  </a:schemeClr>
                </a:solidFill>
              </a:rPr>
              <a:t>attività </a:t>
            </a:r>
          </a:p>
          <a:p>
            <a:pPr marL="457200" indent="-457200" algn="just"/>
            <a:r>
              <a:rPr lang="it-IT" sz="1600" b="1" dirty="0" smtClean="0">
                <a:solidFill>
                  <a:schemeClr val="bg2">
                    <a:lumMod val="50000"/>
                  </a:schemeClr>
                </a:solidFill>
              </a:rPr>
              <a:t>di costruzioni</a:t>
            </a:r>
            <a:r>
              <a:rPr lang="it-IT" sz="1600" dirty="0" smtClean="0">
                <a:solidFill>
                  <a:schemeClr val="bg2">
                    <a:lumMod val="50000"/>
                  </a:schemeClr>
                </a:solidFill>
              </a:rPr>
              <a:t>.</a:t>
            </a:r>
          </a:p>
          <a:p>
            <a:pPr algn="just"/>
            <a:r>
              <a:rPr lang="it-IT" sz="1600" dirty="0" smtClean="0">
                <a:solidFill>
                  <a:schemeClr val="bg2">
                    <a:lumMod val="50000"/>
                  </a:schemeClr>
                </a:solidFill>
              </a:rPr>
              <a:t>In particolare le prestazioni per le quali deve essere adottato il meccanismo del </a:t>
            </a:r>
            <a:r>
              <a:rPr lang="it-IT" sz="1600" i="1" dirty="0" smtClean="0">
                <a:solidFill>
                  <a:schemeClr val="bg2">
                    <a:lumMod val="50000"/>
                  </a:schemeClr>
                </a:solidFill>
              </a:rPr>
              <a:t>reverse – </a:t>
            </a:r>
            <a:r>
              <a:rPr lang="it-IT" sz="1600" i="1" dirty="0" err="1" smtClean="0">
                <a:solidFill>
                  <a:schemeClr val="bg2">
                    <a:lumMod val="50000"/>
                  </a:schemeClr>
                </a:solidFill>
              </a:rPr>
              <a:t>charge</a:t>
            </a:r>
            <a:r>
              <a:rPr lang="it-IT" sz="1600" dirty="0" smtClean="0">
                <a:solidFill>
                  <a:schemeClr val="bg2">
                    <a:lumMod val="50000"/>
                  </a:schemeClr>
                </a:solidFill>
              </a:rPr>
              <a:t> sono tutte quelle elencate nella sezione F della tabella ATECOFIN 2004 (ora ATECO 2007) e precisamente:</a:t>
            </a:r>
          </a:p>
          <a:p>
            <a:pPr algn="just"/>
            <a:r>
              <a:rPr lang="it-IT" sz="1600" dirty="0" smtClean="0">
                <a:solidFill>
                  <a:schemeClr val="bg2">
                    <a:lumMod val="50000"/>
                  </a:schemeClr>
                </a:solidFill>
              </a:rPr>
              <a:t>Demolizione di edifici sistemazione del terreno (45.11.0);</a:t>
            </a:r>
          </a:p>
          <a:p>
            <a:pPr algn="just"/>
            <a:r>
              <a:rPr lang="it-IT" sz="1600" dirty="0" smtClean="0">
                <a:solidFill>
                  <a:schemeClr val="bg2">
                    <a:lumMod val="50000"/>
                  </a:schemeClr>
                </a:solidFill>
              </a:rPr>
              <a:t>Trivellazioni e perforazioni (45.12.0);</a:t>
            </a:r>
          </a:p>
          <a:p>
            <a:pPr algn="just"/>
            <a:r>
              <a:rPr lang="it-IT" sz="1600" dirty="0" smtClean="0">
                <a:solidFill>
                  <a:schemeClr val="bg2">
                    <a:lumMod val="50000"/>
                  </a:schemeClr>
                </a:solidFill>
              </a:rPr>
              <a:t>Lavori generali di costruzione di edifici (45.21.1);</a:t>
            </a:r>
          </a:p>
          <a:p>
            <a:pPr algn="just"/>
            <a:r>
              <a:rPr lang="it-IT" sz="1600" dirty="0" smtClean="0">
                <a:solidFill>
                  <a:schemeClr val="bg2">
                    <a:lumMod val="50000"/>
                  </a:schemeClr>
                </a:solidFill>
              </a:rPr>
              <a:t>Lavori di ingegneria civile (45.21.2);</a:t>
            </a:r>
          </a:p>
          <a:p>
            <a:pPr algn="just"/>
            <a:r>
              <a:rPr lang="it-IT" sz="1600" dirty="0" smtClean="0">
                <a:solidFill>
                  <a:schemeClr val="bg2">
                    <a:lumMod val="50000"/>
                  </a:schemeClr>
                </a:solidFill>
              </a:rPr>
              <a:t>Posa in opera di coperture e costruzione di ossature di tetti di edifici (45.22.0);</a:t>
            </a:r>
          </a:p>
          <a:p>
            <a:pPr algn="just"/>
            <a:r>
              <a:rPr lang="it-IT" sz="1600" dirty="0" smtClean="0">
                <a:solidFill>
                  <a:schemeClr val="bg2">
                    <a:lumMod val="50000"/>
                  </a:schemeClr>
                </a:solidFill>
              </a:rPr>
              <a:t>Costruzione di autostrade, strade, campi di aviazione e impianti sportivi (45.23.0);</a:t>
            </a:r>
          </a:p>
          <a:p>
            <a:pPr algn="just"/>
            <a:r>
              <a:rPr lang="it-IT" sz="1600" dirty="0" smtClean="0">
                <a:solidFill>
                  <a:schemeClr val="bg2">
                    <a:lumMod val="50000"/>
                  </a:schemeClr>
                </a:solidFill>
              </a:rPr>
              <a:t>Costruzione di opere idrauliche (45.24.0);</a:t>
            </a:r>
          </a:p>
          <a:p>
            <a:pPr algn="just"/>
            <a:r>
              <a:rPr lang="it-IT" sz="1600" dirty="0" smtClean="0">
                <a:solidFill>
                  <a:schemeClr val="bg2">
                    <a:lumMod val="50000"/>
                  </a:schemeClr>
                </a:solidFill>
              </a:rPr>
              <a:t>Altri lavori speciali di costruzione (45.25.0);</a:t>
            </a:r>
          </a:p>
          <a:p>
            <a:pPr algn="just"/>
            <a:r>
              <a:rPr lang="it-IT" sz="1600" dirty="0" smtClean="0">
                <a:solidFill>
                  <a:schemeClr val="bg2">
                    <a:lumMod val="50000"/>
                  </a:schemeClr>
                </a:solidFill>
              </a:rPr>
              <a:t>Installazione di impianti elettrici e tecnici (45.31.0);</a:t>
            </a:r>
          </a:p>
          <a:p>
            <a:pPr algn="just"/>
            <a:r>
              <a:rPr lang="it-IT" sz="1600" dirty="0" smtClean="0">
                <a:solidFill>
                  <a:schemeClr val="bg2">
                    <a:lumMod val="50000"/>
                  </a:schemeClr>
                </a:solidFill>
              </a:rPr>
              <a:t>Lavori di isolamento (45.32.0);</a:t>
            </a:r>
          </a:p>
          <a:p>
            <a:pPr algn="just"/>
            <a:r>
              <a:rPr lang="it-IT" sz="1600" dirty="0" smtClean="0">
                <a:solidFill>
                  <a:schemeClr val="bg2">
                    <a:lumMod val="50000"/>
                  </a:schemeClr>
                </a:solidFill>
              </a:rPr>
              <a:t>Installazione di impianti idraulico-sanitari (45.33.0) e Altri lavori di installazione (45.34.0);</a:t>
            </a:r>
            <a:endParaRPr lang="it-IT" sz="1600" dirty="0">
              <a:solidFill>
                <a:schemeClr val="bg2">
                  <a:lumMod val="50000"/>
                </a:schemeClr>
              </a:solidFill>
            </a:endParaRPr>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75117" y="6355209"/>
            <a:ext cx="312907" cy="369332"/>
          </a:xfrm>
          <a:prstGeom prst="rect">
            <a:avLst/>
          </a:prstGeom>
          <a:noFill/>
        </p:spPr>
        <p:txBody>
          <a:bodyPr wrap="none" rtlCol="0">
            <a:spAutoFit/>
          </a:bodyPr>
          <a:lstStyle/>
          <a:p>
            <a:pPr algn="ctr"/>
            <a:r>
              <a:rPr lang="it-IT" b="1" dirty="0">
                <a:solidFill>
                  <a:schemeClr val="bg2">
                    <a:lumMod val="50000"/>
                  </a:schemeClr>
                </a:solidFill>
              </a:rPr>
              <a:t>6</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155529" y="147248"/>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5" name="Rettangolo 4"/>
          <p:cNvSpPr/>
          <p:nvPr/>
        </p:nvSpPr>
        <p:spPr>
          <a:xfrm>
            <a:off x="186267" y="1021278"/>
            <a:ext cx="8197712" cy="2954655"/>
          </a:xfrm>
          <a:prstGeom prst="rect">
            <a:avLst/>
          </a:prstGeom>
        </p:spPr>
        <p:txBody>
          <a:bodyPr wrap="square">
            <a:spAutoFit/>
          </a:bodyPr>
          <a:lstStyle/>
          <a:p>
            <a:pPr algn="just"/>
            <a:r>
              <a:rPr lang="it-IT" sz="2000" b="1" dirty="0" smtClean="0">
                <a:solidFill>
                  <a:schemeClr val="bg2">
                    <a:lumMod val="50000"/>
                  </a:schemeClr>
                </a:solidFill>
              </a:rPr>
              <a:t>Settore di riferimento</a:t>
            </a:r>
          </a:p>
          <a:p>
            <a:pPr algn="just"/>
            <a:endParaRPr lang="it-IT" sz="2000" dirty="0" smtClean="0">
              <a:solidFill>
                <a:schemeClr val="bg2">
                  <a:lumMod val="50000"/>
                </a:schemeClr>
              </a:solidFill>
            </a:endParaRPr>
          </a:p>
          <a:p>
            <a:pPr algn="just"/>
            <a:r>
              <a:rPr lang="it-IT" dirty="0" smtClean="0">
                <a:solidFill>
                  <a:schemeClr val="bg2">
                    <a:lumMod val="50000"/>
                  </a:schemeClr>
                </a:solidFill>
              </a:rPr>
              <a:t>Intonacatura (45.41.0)</a:t>
            </a:r>
          </a:p>
          <a:p>
            <a:pPr algn="just"/>
            <a:r>
              <a:rPr lang="it-IT" dirty="0" smtClean="0">
                <a:solidFill>
                  <a:schemeClr val="bg2">
                    <a:lumMod val="50000"/>
                  </a:schemeClr>
                </a:solidFill>
              </a:rPr>
              <a:t>Posa in opera di infissi (45.42.0);</a:t>
            </a:r>
          </a:p>
          <a:p>
            <a:pPr algn="just"/>
            <a:r>
              <a:rPr lang="it-IT" dirty="0" smtClean="0">
                <a:solidFill>
                  <a:schemeClr val="bg2">
                    <a:lumMod val="50000"/>
                  </a:schemeClr>
                </a:solidFill>
              </a:rPr>
              <a:t>Rivestimento di pavimenti e di muri (45.43.0);</a:t>
            </a:r>
          </a:p>
          <a:p>
            <a:pPr algn="just"/>
            <a:r>
              <a:rPr lang="it-IT" dirty="0" smtClean="0">
                <a:solidFill>
                  <a:schemeClr val="bg2">
                    <a:lumMod val="50000"/>
                  </a:schemeClr>
                </a:solidFill>
              </a:rPr>
              <a:t>Tinteggiatura e posa in opera di vetri (45.44.0);</a:t>
            </a:r>
          </a:p>
          <a:p>
            <a:pPr algn="just"/>
            <a:r>
              <a:rPr lang="it-IT" dirty="0" smtClean="0">
                <a:solidFill>
                  <a:schemeClr val="bg2">
                    <a:lumMod val="50000"/>
                  </a:schemeClr>
                </a:solidFill>
              </a:rPr>
              <a:t>Altri lavori di completamento degli edifici (45.45.0);</a:t>
            </a:r>
          </a:p>
          <a:p>
            <a:pPr algn="just"/>
            <a:r>
              <a:rPr lang="it-IT" dirty="0" smtClean="0">
                <a:solidFill>
                  <a:schemeClr val="bg2">
                    <a:lumMod val="50000"/>
                  </a:schemeClr>
                </a:solidFill>
              </a:rPr>
              <a:t>Noleggio di macchine ed attrezzature per la costruzione o la demolizione, con manovratore (45.50.0).</a:t>
            </a:r>
          </a:p>
          <a:p>
            <a:pPr algn="just"/>
            <a:endParaRPr lang="it-IT" sz="2000" dirty="0" smtClean="0">
              <a:solidFill>
                <a:schemeClr val="tx2">
                  <a:lumMod val="90000"/>
                </a:schemeClr>
              </a:solidFill>
            </a:endParaRPr>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75117" y="6355209"/>
            <a:ext cx="312907" cy="369332"/>
          </a:xfrm>
          <a:prstGeom prst="rect">
            <a:avLst/>
          </a:prstGeom>
          <a:noFill/>
        </p:spPr>
        <p:txBody>
          <a:bodyPr wrap="none" rtlCol="0">
            <a:spAutoFit/>
          </a:bodyPr>
          <a:lstStyle/>
          <a:p>
            <a:pPr algn="ctr"/>
            <a:r>
              <a:rPr lang="it-IT" b="1" dirty="0">
                <a:solidFill>
                  <a:schemeClr val="bg2">
                    <a:lumMod val="50000"/>
                  </a:schemeClr>
                </a:solidFill>
              </a:rPr>
              <a:t>7</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155529" y="147248"/>
            <a:ext cx="4041491" cy="584775"/>
          </a:xfrm>
          <a:prstGeom prst="rect">
            <a:avLst/>
          </a:prstGeom>
          <a:noFill/>
        </p:spPr>
        <p:txBody>
          <a:bodyPr wrap="none" lIns="91440" tIns="45720" rIns="91440" bIns="45720">
            <a:spAutoFit/>
          </a:bodyPr>
          <a:lstStyle/>
          <a:p>
            <a:pPr algn="ctr"/>
            <a:r>
              <a:rPr lang="it-IT" sz="3200" b="1" dirty="0">
                <a:ln w="12700">
                  <a:solidFill>
                    <a:schemeClr val="tx2">
                      <a:satMod val="155000"/>
                    </a:schemeClr>
                  </a:solidFill>
                  <a:prstDash val="solid"/>
                </a:ln>
                <a:solidFill>
                  <a:schemeClr val="bg2">
                    <a:lumMod val="50000"/>
                  </a:schemeClr>
                </a:solidFill>
              </a:rPr>
              <a:t>REVERSE CHARGE</a:t>
            </a:r>
          </a:p>
        </p:txBody>
      </p:sp>
      <p:sp>
        <p:nvSpPr>
          <p:cNvPr id="5" name="Rettangolo 4"/>
          <p:cNvSpPr/>
          <p:nvPr/>
        </p:nvSpPr>
        <p:spPr>
          <a:xfrm>
            <a:off x="186267" y="1294410"/>
            <a:ext cx="8197712" cy="1815882"/>
          </a:xfrm>
          <a:prstGeom prst="rect">
            <a:avLst/>
          </a:prstGeom>
        </p:spPr>
        <p:txBody>
          <a:bodyPr wrap="square">
            <a:spAutoFit/>
          </a:bodyPr>
          <a:lstStyle/>
          <a:p>
            <a:pPr algn="just"/>
            <a:r>
              <a:rPr lang="it-IT" sz="2000" b="1" dirty="0" smtClean="0">
                <a:solidFill>
                  <a:schemeClr val="bg2">
                    <a:lumMod val="50000"/>
                  </a:schemeClr>
                </a:solidFill>
              </a:rPr>
              <a:t>Soggetti obbligati</a:t>
            </a:r>
          </a:p>
          <a:p>
            <a:pPr algn="just"/>
            <a:endParaRPr lang="it-IT" sz="2000" dirty="0" smtClean="0">
              <a:solidFill>
                <a:schemeClr val="bg2">
                  <a:lumMod val="50000"/>
                </a:schemeClr>
              </a:solidFill>
            </a:endParaRPr>
          </a:p>
          <a:p>
            <a:pPr algn="just"/>
            <a:r>
              <a:rPr lang="it-IT" dirty="0" smtClean="0">
                <a:solidFill>
                  <a:schemeClr val="bg2">
                    <a:lumMod val="50000"/>
                  </a:schemeClr>
                </a:solidFill>
              </a:rPr>
              <a:t>Devono applicare il meccanismo del </a:t>
            </a:r>
            <a:r>
              <a:rPr lang="it-IT" i="1" dirty="0" smtClean="0">
                <a:solidFill>
                  <a:schemeClr val="bg2">
                    <a:lumMod val="50000"/>
                  </a:schemeClr>
                </a:solidFill>
              </a:rPr>
              <a:t>reverse – </a:t>
            </a:r>
            <a:r>
              <a:rPr lang="it-IT" i="1" dirty="0" err="1" smtClean="0">
                <a:solidFill>
                  <a:schemeClr val="bg2">
                    <a:lumMod val="50000"/>
                  </a:schemeClr>
                </a:solidFill>
              </a:rPr>
              <a:t>charge</a:t>
            </a:r>
            <a:r>
              <a:rPr lang="it-IT" dirty="0" smtClean="0">
                <a:solidFill>
                  <a:schemeClr val="bg2">
                    <a:lumMod val="50000"/>
                  </a:schemeClr>
                </a:solidFill>
              </a:rPr>
              <a:t> i soggetti subappaltatori che prestano servizi, compresa la manodopera, nei confronti delle imprese che svolgono l’attività di costruzione o ristrutturazione di immobili ovvero nei confronti dell’appaltatore principale o di un altro subappaltatore.</a:t>
            </a:r>
          </a:p>
        </p:txBody>
      </p:sp>
      <p:pic>
        <p:nvPicPr>
          <p:cNvPr id="7"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01844" y="6021700"/>
            <a:ext cx="1623402" cy="3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4275117" y="6355209"/>
            <a:ext cx="312907" cy="369332"/>
          </a:xfrm>
          <a:prstGeom prst="rect">
            <a:avLst/>
          </a:prstGeom>
          <a:noFill/>
        </p:spPr>
        <p:txBody>
          <a:bodyPr wrap="none" rtlCol="0">
            <a:spAutoFit/>
          </a:bodyPr>
          <a:lstStyle/>
          <a:p>
            <a:pPr algn="ctr"/>
            <a:r>
              <a:rPr lang="it-IT" b="1" dirty="0">
                <a:solidFill>
                  <a:schemeClr val="bg2">
                    <a:lumMod val="50000"/>
                  </a:schemeClr>
                </a:solidFill>
              </a:rPr>
              <a:t>8</a:t>
            </a:r>
            <a:endParaRPr lang="it-IT" b="1" dirty="0">
              <a:solidFill>
                <a:schemeClr val="bg2">
                  <a:lumMod val="75000"/>
                </a:schemeClr>
              </a:solidFill>
            </a:endParaRPr>
          </a:p>
        </p:txBody>
      </p:sp>
    </p:spTree>
    <p:extLst>
      <p:ext uri="{BB962C8B-B14F-4D97-AF65-F5344CB8AC3E}">
        <p14:creationId xmlns:p14="http://schemas.microsoft.com/office/powerpoint/2010/main" val="147976037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ＭＳ 明朝"/>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ＭＳ 明朝"/>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4172</TotalTime>
  <Words>3350</Words>
  <Application>Microsoft Office PowerPoint</Application>
  <PresentationFormat>Presentazione su schermo (4:3)</PresentationFormat>
  <Paragraphs>331</Paragraphs>
  <Slides>31</Slides>
  <Notes>5</Notes>
  <HiddenSlides>0</HiddenSlides>
  <MMClips>0</MMClips>
  <ScaleCrop>false</ScaleCrop>
  <HeadingPairs>
    <vt:vector size="4" baseType="variant">
      <vt:variant>
        <vt:lpstr>Tema</vt:lpstr>
      </vt:variant>
      <vt:variant>
        <vt:i4>1</vt:i4>
      </vt:variant>
      <vt:variant>
        <vt:lpstr>Titoli diapositive</vt:lpstr>
      </vt:variant>
      <vt:variant>
        <vt:i4>31</vt:i4>
      </vt:variant>
    </vt:vector>
  </HeadingPairs>
  <TitlesOfParts>
    <vt:vector size="32" baseType="lpstr">
      <vt:lpstr>Kilter</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imprese di costruzioni Aspetti civilistici</dc:title>
  <dc:creator>Angelo Denaro</dc:creator>
  <cp:lastModifiedBy>Studio Vitale</cp:lastModifiedBy>
  <cp:revision>634</cp:revision>
  <cp:lastPrinted>2015-05-25T11:31:23Z</cp:lastPrinted>
  <dcterms:created xsi:type="dcterms:W3CDTF">2011-10-08T13:41:54Z</dcterms:created>
  <dcterms:modified xsi:type="dcterms:W3CDTF">2015-05-25T11:31:25Z</dcterms:modified>
</cp:coreProperties>
</file>