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0" r:id="rId3"/>
    <p:sldId id="257" r:id="rId4"/>
    <p:sldId id="282" r:id="rId5"/>
    <p:sldId id="283" r:id="rId6"/>
    <p:sldId id="279" r:id="rId7"/>
    <p:sldId id="261" r:id="rId8"/>
    <p:sldId id="272" r:id="rId9"/>
    <p:sldId id="273" r:id="rId10"/>
    <p:sldId id="276" r:id="rId11"/>
    <p:sldId id="275" r:id="rId12"/>
    <p:sldId id="274" r:id="rId13"/>
    <p:sldId id="277" r:id="rId14"/>
    <p:sldId id="278" r:id="rId15"/>
    <p:sldId id="288" r:id="rId16"/>
    <p:sldId id="280" r:id="rId17"/>
    <p:sldId id="281" r:id="rId18"/>
    <p:sldId id="284" r:id="rId19"/>
    <p:sldId id="285" r:id="rId20"/>
    <p:sldId id="286" r:id="rId21"/>
    <p:sldId id="28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3"/>
    <p:restoredTop sz="50109"/>
  </p:normalViewPr>
  <p:slideViewPr>
    <p:cSldViewPr snapToGrid="0" snapToObjects="1">
      <p:cViewPr>
        <p:scale>
          <a:sx n="77" d="100"/>
          <a:sy n="77" d="100"/>
        </p:scale>
        <p:origin x="19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429B3-B345-B649-8303-8675AF51873A}" type="datetimeFigureOut">
              <a:rPr lang="it-IT" smtClean="0"/>
              <a:t>25/05/17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84FA3-94B1-294B-ABF9-776B8CEEC7D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153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7183B-219C-9B49-B25D-B76C414C2863}" type="datetimeFigureOut">
              <a:rPr lang="it-IT" smtClean="0"/>
              <a:t>24/05/17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FE68C-8005-644D-BFBE-B87D5A2BBE4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56472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2174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803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664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963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8145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614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318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928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394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97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8262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E68C-8005-644D-BFBE-B87D5A2BBE4E}" type="slidenum">
              <a:rPr lang="it-IT" smtClean="0"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368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977EB-869D-094D-800F-83788D5EB03A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524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1C6E-3D98-3E4D-9BA9-18A12479CBE2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1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88C4B-CF33-934D-AFCE-159081573D6D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78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61D78-8BC7-E346-9596-F50A7CE743D9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8151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85B-C90E-8A4A-A189-76773D0AB22A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70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6081-B8ED-6749-85C6-060CA7C822EF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4131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14771-059A-4D46-9D63-D3FDF5357607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459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1A221-5038-7B42-B776-672DE5F0A473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15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C8B3-0018-5142-9878-9ECA8F661758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57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668A-D124-A548-8FCC-8AAFB379A724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21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63F2-DA9A-F04C-B1A5-C0125DEE8D7F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27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5867D-3AAC-1A4E-A2B9-17DA1D703AB7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01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2645F-5B41-3142-9C8B-1B79FB38CAFD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9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15AA-334B-9E42-AE55-EFF386AEBA14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5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CA0ED-FC66-374C-AD6A-662B161B3E3D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8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C69C-3145-1142-853E-F6B200C2B6FF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1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61EE-7882-F040-9AEF-C0A98A78B3C4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0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50AA633-49C8-5245-AC87-F85D3F75053D}" type="datetime1">
              <a:rPr lang="it-IT" smtClean="0"/>
              <a:t>25/05/17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0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4583" y="0"/>
            <a:ext cx="10355090" cy="2107277"/>
          </a:xfrm>
        </p:spPr>
        <p:txBody>
          <a:bodyPr>
            <a:normAutofit/>
          </a:bodyPr>
          <a:lstStyle/>
          <a:p>
            <a:r>
              <a:rPr lang="it-IT" dirty="0" smtClean="0"/>
              <a:t>EFFETTO DELLE DETRAZIONI FISCALI SUL MERCATO IMMOBILIARE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4582" y="2563706"/>
            <a:ext cx="11657417" cy="3903596"/>
          </a:xfrm>
        </p:spPr>
        <p:txBody>
          <a:bodyPr>
            <a:normAutofit/>
          </a:bodyPr>
          <a:lstStyle/>
          <a:p>
            <a:pPr algn="ctr"/>
            <a:r>
              <a:rPr lang="it-IT" sz="2500" b="1" dirty="0" smtClean="0">
                <a:solidFill>
                  <a:schemeClr val="tx1"/>
                </a:solidFill>
              </a:rPr>
              <a:t>26 Maggio 2017 </a:t>
            </a:r>
          </a:p>
          <a:p>
            <a:r>
              <a:rPr lang="it-IT" sz="2500" b="1" dirty="0" smtClean="0">
                <a:solidFill>
                  <a:schemeClr val="tx1"/>
                </a:solidFill>
              </a:rPr>
              <a:t>CONVEGNO </a:t>
            </a:r>
            <a:r>
              <a:rPr lang="it-IT" sz="2500" b="1" dirty="0" smtClean="0">
                <a:solidFill>
                  <a:schemeClr val="tx1"/>
                </a:solidFill>
              </a:rPr>
              <a:t>A.N.C.E. GIOVANI CATANIA</a:t>
            </a:r>
          </a:p>
          <a:p>
            <a:endParaRPr lang="it-IT" sz="2500" b="1" dirty="0" smtClean="0">
              <a:solidFill>
                <a:schemeClr val="tx1"/>
              </a:solidFill>
            </a:endParaRPr>
          </a:p>
          <a:p>
            <a:r>
              <a:rPr lang="it-IT" sz="2500" b="1" dirty="0" smtClean="0">
                <a:solidFill>
                  <a:schemeClr val="tx1"/>
                </a:solidFill>
              </a:rPr>
              <a:t>Interviene </a:t>
            </a:r>
            <a:r>
              <a:rPr lang="it-IT" sz="2500" b="1" dirty="0" smtClean="0">
                <a:solidFill>
                  <a:schemeClr val="tx1"/>
                </a:solidFill>
              </a:rPr>
              <a:t>la Dott.ssa Francesca Zingale</a:t>
            </a:r>
          </a:p>
          <a:p>
            <a:endParaRPr lang="it-IT" sz="2500" b="1" dirty="0">
              <a:solidFill>
                <a:schemeClr val="tx1"/>
              </a:solidFill>
            </a:endParaRPr>
          </a:p>
        </p:txBody>
      </p:sp>
      <p:pic>
        <p:nvPicPr>
          <p:cNvPr id="12" name="Picture 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66" y="4515504"/>
            <a:ext cx="7200800" cy="1223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441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2" y="548640"/>
            <a:ext cx="10338463" cy="5445760"/>
          </a:xfrm>
        </p:spPr>
        <p:txBody>
          <a:bodyPr/>
          <a:lstStyle/>
          <a:p>
            <a:endParaRPr lang="it-IT" smtClean="0"/>
          </a:p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64807"/>
              </p:ext>
            </p:extLst>
          </p:nvPr>
        </p:nvGraphicFramePr>
        <p:xfrm>
          <a:off x="1679170" y="1010458"/>
          <a:ext cx="8927869" cy="4983940"/>
        </p:xfrm>
        <a:graphic>
          <a:graphicData uri="http://schemas.openxmlformats.org/drawingml/2006/table">
            <a:tbl>
              <a:tblPr/>
              <a:tblGrid>
                <a:gridCol w="3541777"/>
                <a:gridCol w="1973875"/>
                <a:gridCol w="1372583"/>
                <a:gridCol w="2039634"/>
              </a:tblGrid>
              <a:tr h="1142416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SCAGLIONI IRPEF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FASCE DI REDDITO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ALIQUOTA IRPEF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IMPOSTA PROGRESSIVA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79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1^ scaglione Irpef da 0 a 15.000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15.000,00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23%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3.450,00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79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2^ scaglione da 15.001 a 28.000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13.000,00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27%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3.510,00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79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3^ scaglione da 28.001 a 55.000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2.000,00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38%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760,00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79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4^ scaglione da 55.000 a 75.000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41%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5^ scaglione da 75.000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43%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74">
                <a:tc>
                  <a:txBody>
                    <a:bodyPr/>
                    <a:lstStyle/>
                    <a:p>
                      <a:pPr algn="l" fontAlgn="b"/>
                      <a:r>
                        <a:rPr lang="it-IT" sz="2200" b="1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Reddito ipotizzato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30.000,00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200" b="1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7.720,00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5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3" y="448887"/>
            <a:ext cx="10621096" cy="5545513"/>
          </a:xfrm>
        </p:spPr>
        <p:txBody>
          <a:bodyPr/>
          <a:lstStyle/>
          <a:p>
            <a:r>
              <a:rPr lang="it-IT" dirty="0" smtClean="0"/>
              <a:t>Supponiamo, inoltre, che il nostro contribuente/committente usufruisca di ulteriori detrazioni fiscali per: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Moglie a carico per euro 690,00;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N.1 figlio a carico per euro 800,00;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Detrazioni per lavoro dipendente per euro 1.330,00</a:t>
            </a:r>
          </a:p>
          <a:p>
            <a:endParaRPr lang="it-IT" dirty="0" smtClean="0"/>
          </a:p>
          <a:p>
            <a:r>
              <a:rPr lang="it-IT" dirty="0"/>
              <a:t>L</a:t>
            </a:r>
            <a:r>
              <a:rPr lang="it-IT" dirty="0" smtClean="0"/>
              <a:t>’imposta al netto delle detrazioni sarà di euro 4.900,00 che rappresenta la capienza di Irpef per usufruire di ulteriori detrazioni: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641944"/>
              </p:ext>
            </p:extLst>
          </p:nvPr>
        </p:nvGraphicFramePr>
        <p:xfrm>
          <a:off x="897775" y="3441472"/>
          <a:ext cx="8794865" cy="2349500"/>
        </p:xfrm>
        <a:graphic>
          <a:graphicData uri="http://schemas.openxmlformats.org/drawingml/2006/table">
            <a:tbl>
              <a:tblPr/>
              <a:tblGrid>
                <a:gridCol w="5647464"/>
                <a:gridCol w="3147401"/>
              </a:tblGrid>
              <a:tr h="390024">
                <a:tc>
                  <a:txBody>
                    <a:bodyPr/>
                    <a:lstStyle/>
                    <a:p>
                      <a:pPr algn="l" fontAlgn="b"/>
                      <a:r>
                        <a:rPr lang="it-IT" sz="2500" b="1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Imposta Lorda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1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7.720,00  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024">
                <a:tc>
                  <a:txBody>
                    <a:bodyPr/>
                    <a:lstStyle/>
                    <a:p>
                      <a:pPr algn="l" fontAlgn="b"/>
                      <a:r>
                        <a:rPr lang="it-IT" sz="25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Detrazione moglie a carico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-690,00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024">
                <a:tc>
                  <a:txBody>
                    <a:bodyPr/>
                    <a:lstStyle/>
                    <a:p>
                      <a:pPr algn="l" fontAlgn="b"/>
                      <a:r>
                        <a:rPr lang="it-IT" sz="2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Detrazione per figlio a carico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-800,00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024">
                <a:tc>
                  <a:txBody>
                    <a:bodyPr/>
                    <a:lstStyle/>
                    <a:p>
                      <a:pPr algn="l" fontAlgn="b"/>
                      <a:r>
                        <a:rPr lang="it-IT" sz="25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Detrazione per lavoro dipendente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-1.330,00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467">
                <a:tc>
                  <a:txBody>
                    <a:bodyPr/>
                    <a:lstStyle/>
                    <a:p>
                      <a:pPr algn="l" fontAlgn="b"/>
                      <a:r>
                        <a:rPr lang="it-IT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Capienza Irpef per detrarre le spese di ristrutturazione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4.900,00   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06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3" y="448887"/>
            <a:ext cx="9357562" cy="5602777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Nel nostro esempio i </a:t>
            </a:r>
            <a:r>
              <a:rPr lang="it-IT" b="1" dirty="0" smtClean="0"/>
              <a:t>lavori </a:t>
            </a:r>
            <a:r>
              <a:rPr lang="it-IT" b="1" dirty="0"/>
              <a:t>di ristrutturazione di casa hanno un costo complessivo di 130.000</a:t>
            </a:r>
            <a:r>
              <a:rPr lang="it-IT" b="1" dirty="0" smtClean="0"/>
              <a:t>€</a:t>
            </a:r>
            <a:r>
              <a:rPr lang="it-IT" dirty="0" smtClean="0"/>
              <a:t>, pagate interamente nel corso del 2017.</a:t>
            </a:r>
          </a:p>
          <a:p>
            <a:pPr algn="just"/>
            <a:r>
              <a:rPr lang="it-IT" dirty="0" smtClean="0"/>
              <a:t>Sappiamo già che il limite di spesa è di euro 96.000 che rappresenta il limite a cui rapportare la detrazione fiscale, quindi: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/>
              <a:t/>
            </a:r>
            <a:br>
              <a:rPr lang="it-IT" dirty="0"/>
            </a:br>
            <a:endParaRPr lang="it-IT" dirty="0" smtClean="0"/>
          </a:p>
          <a:p>
            <a:pPr algn="just"/>
            <a:endParaRPr lang="it-IT" dirty="0"/>
          </a:p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algn="just"/>
            <a:r>
              <a:rPr lang="it-IT" sz="2000" dirty="0">
                <a:solidFill>
                  <a:schemeClr val="tx1"/>
                </a:solidFill>
              </a:rPr>
              <a:t>Considerato che la </a:t>
            </a:r>
            <a:r>
              <a:rPr lang="it-IT" sz="2000" dirty="0" smtClean="0">
                <a:solidFill>
                  <a:schemeClr val="tx1"/>
                </a:solidFill>
              </a:rPr>
              <a:t>nostra Irpef era capiente per euro </a:t>
            </a:r>
            <a:r>
              <a:rPr lang="it-IT" sz="2000" dirty="0">
                <a:solidFill>
                  <a:schemeClr val="tx1"/>
                </a:solidFill>
              </a:rPr>
              <a:t>4.900,00, siamo fortunati perché riusciremo a detrarre l’intera quota parte dell’anno 2017 dalla nostra </a:t>
            </a:r>
            <a:r>
              <a:rPr lang="it-IT" sz="2000" dirty="0" smtClean="0">
                <a:solidFill>
                  <a:schemeClr val="tx1"/>
                </a:solidFill>
              </a:rPr>
              <a:t>Irpef, ottenendo così un vantaggio fiscale che potrà essere o richiesto a rimborso presso l’Agenzia delle Entrate oppure compensato per versare altri tributi (per es. l’IMU). </a:t>
            </a:r>
            <a:endParaRPr lang="it-IT" sz="2000" dirty="0">
              <a:solidFill>
                <a:schemeClr val="tx1"/>
              </a:solidFill>
            </a:endParaRPr>
          </a:p>
          <a:p>
            <a:pPr algn="just"/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003211"/>
              </p:ext>
            </p:extLst>
          </p:nvPr>
        </p:nvGraphicFramePr>
        <p:xfrm>
          <a:off x="1562794" y="2028307"/>
          <a:ext cx="8478981" cy="1945178"/>
        </p:xfrm>
        <a:graphic>
          <a:graphicData uri="http://schemas.openxmlformats.org/drawingml/2006/table">
            <a:tbl>
              <a:tblPr/>
              <a:tblGrid>
                <a:gridCol w="5993457"/>
                <a:gridCol w="2485524"/>
              </a:tblGrid>
              <a:tr h="490248">
                <a:tc>
                  <a:txBody>
                    <a:bodyPr/>
                    <a:lstStyle/>
                    <a:p>
                      <a:pPr algn="l" fontAlgn="b"/>
                      <a:r>
                        <a:rPr lang="it-IT" sz="2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Limite di spesa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96.000,00  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0248">
                <a:tc>
                  <a:txBody>
                    <a:bodyPr/>
                    <a:lstStyle/>
                    <a:p>
                      <a:pPr algn="l" fontAlgn="b"/>
                      <a:r>
                        <a:rPr lang="it-IT" sz="2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Detrazione spettante 50%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48.000,00  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64682">
                <a:tc>
                  <a:txBody>
                    <a:bodyPr/>
                    <a:lstStyle/>
                    <a:p>
                      <a:pPr algn="l" fontAlgn="b"/>
                      <a:r>
                        <a:rPr lang="it-IT" sz="2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Quota </a:t>
                      </a:r>
                      <a:r>
                        <a:rPr lang="it-IT" sz="2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parte anno d'imposta 2017 (Rata 1 di 10)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4.800,00   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582" y="310804"/>
            <a:ext cx="8534402" cy="819727"/>
          </a:xfrm>
        </p:spPr>
        <p:txBody>
          <a:bodyPr>
            <a:normAutofit/>
          </a:bodyPr>
          <a:lstStyle/>
          <a:p>
            <a:r>
              <a:rPr lang="it-IT" smtClean="0"/>
              <a:t>PAGAMENTO TRAMITE BONIFICO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3" y="1130531"/>
            <a:ext cx="8534400" cy="4863869"/>
          </a:xfr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it-IT" dirty="0" smtClean="0"/>
              <a:t>Causale del versamento  con riferimento alla norma (art. 16-bis del DPR 917/1986)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Codice fiscale del beneficiario della detrazione (committente)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Codice fiscale o partita Iva del beneficiario del pagamento (ditta che esegue i lavori)</a:t>
            </a:r>
          </a:p>
          <a:p>
            <a:endParaRPr lang="it-IT" dirty="0" smtClean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481418"/>
              </p:ext>
            </p:extLst>
          </p:nvPr>
        </p:nvGraphicFramePr>
        <p:xfrm>
          <a:off x="534583" y="3158837"/>
          <a:ext cx="10803976" cy="3541220"/>
        </p:xfrm>
        <a:graphic>
          <a:graphicData uri="http://schemas.openxmlformats.org/drawingml/2006/table">
            <a:tbl>
              <a:tblPr/>
              <a:tblGrid>
                <a:gridCol w="849818"/>
                <a:gridCol w="1169618"/>
                <a:gridCol w="1464090"/>
                <a:gridCol w="1464090"/>
                <a:gridCol w="1464090"/>
                <a:gridCol w="1464090"/>
                <a:gridCol w="1464090"/>
                <a:gridCol w="1464090"/>
              </a:tblGrid>
              <a:tr h="415507"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990">
                <a:tc>
                  <a:txBody>
                    <a:bodyPr/>
                    <a:lstStyle/>
                    <a:p>
                      <a:pPr algn="r" fontAlgn="b"/>
                      <a:r>
                        <a:rPr lang="it-IT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Causale</a:t>
                      </a:r>
                    </a:p>
                  </a:txBody>
                  <a:tcPr marL="12700" marR="12700" marT="1270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x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Bonifico relativo a lavori di ristrutturazione edelizia art. 16bis DPR 917/1986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7608"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Pagamento Fattura n___ del _____ a favore di _______________ Partita Iva _____________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7608"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Beneficiario della detrazione _____________________ Codice </a:t>
                      </a:r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Fiscale 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___________________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5507"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20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3" y="897776"/>
            <a:ext cx="8534400" cy="4638500"/>
          </a:xfrm>
        </p:spPr>
        <p:txBody>
          <a:bodyPr>
            <a:norm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it-IT" sz="2500" dirty="0" smtClean="0">
                <a:solidFill>
                  <a:schemeClr val="tx1"/>
                </a:solidFill>
              </a:rPr>
              <a:t>Al momento del pagamento tramite bonifico, le banche e le Poste Italiane Spa, operano una ritenuta a titolo di acconto dell’imposta sul reddito dovuta dall’impresa che esegue i lavori pari al  </a:t>
            </a:r>
            <a:r>
              <a:rPr lang="it-IT" sz="3000" dirty="0" smtClean="0">
                <a:solidFill>
                  <a:schemeClr val="tx1"/>
                </a:solidFill>
              </a:rPr>
              <a:t>8%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I contribuenti devono conservare, altre alla ricevuta del bonifico effettuato, le fatture relative alle spese sostenute per la realizzazione dei lavori di ristrutturazione;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Per gli interventi sulle parti comuni condominiali il contribuente può utilizzare la certificazione rilasciata dall’amministratore del condominio</a:t>
            </a:r>
          </a:p>
          <a:p>
            <a:pPr marL="342900" indent="-342900">
              <a:buFont typeface="Arial" charset="0"/>
              <a:buChar char="•"/>
            </a:pPr>
            <a:endParaRPr lang="it-IT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84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320964"/>
          </a:xfrm>
        </p:spPr>
        <p:txBody>
          <a:bodyPr>
            <a:normAutofit fontScale="90000"/>
          </a:bodyPr>
          <a:lstStyle/>
          <a:p>
            <a:r>
              <a:rPr lang="it-IT" smtClean="0"/>
              <a:t>DETRAZIONE PER L’ACQUISTO DI IMMOBILI RISTRUTTURATI</a:t>
            </a:r>
            <a:br>
              <a:rPr lang="it-IT" smtClean="0"/>
            </a:b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3" y="1828800"/>
            <a:ext cx="8534400" cy="4165600"/>
          </a:xfrm>
        </p:spPr>
        <p:txBody>
          <a:bodyPr>
            <a:normAutofit/>
          </a:bodyPr>
          <a:lstStyle/>
          <a:p>
            <a:pPr algn="just"/>
            <a:r>
              <a:rPr lang="it-IT" sz="2500" dirty="0" smtClean="0">
                <a:solidFill>
                  <a:schemeClr val="tx1"/>
                </a:solidFill>
              </a:rPr>
              <a:t>L’art. 16 bis comma 3 del </a:t>
            </a:r>
            <a:r>
              <a:rPr lang="it-IT" sz="2500" dirty="0" err="1" smtClean="0">
                <a:solidFill>
                  <a:schemeClr val="tx1"/>
                </a:solidFill>
              </a:rPr>
              <a:t>Tuir</a:t>
            </a:r>
            <a:r>
              <a:rPr lang="it-IT" sz="2500" dirty="0" smtClean="0">
                <a:solidFill>
                  <a:schemeClr val="tx1"/>
                </a:solidFill>
              </a:rPr>
              <a:t> prevede una  detrazione Irpef anche per gli acquisti di fabbricati a uso abitativo ristrutturati.</a:t>
            </a:r>
          </a:p>
          <a:p>
            <a:pPr algn="just"/>
            <a:r>
              <a:rPr lang="it-IT" sz="2500" dirty="0" smtClean="0">
                <a:solidFill>
                  <a:schemeClr val="tx1"/>
                </a:solidFill>
              </a:rPr>
              <a:t>Tale detrazione (50% , limite di </a:t>
            </a:r>
            <a:r>
              <a:rPr lang="it-IT" sz="2300" dirty="0" smtClean="0">
                <a:solidFill>
                  <a:schemeClr val="tx1"/>
                </a:solidFill>
              </a:rPr>
              <a:t>spesa</a:t>
            </a:r>
            <a:r>
              <a:rPr lang="it-IT" sz="2500" dirty="0" smtClean="0">
                <a:solidFill>
                  <a:schemeClr val="tx1"/>
                </a:solidFill>
              </a:rPr>
              <a:t> 96.000 sino al 31 dicembre 2017) .</a:t>
            </a:r>
          </a:p>
          <a:p>
            <a:pPr algn="just"/>
            <a:endParaRPr lang="it-IT" sz="2500" dirty="0">
              <a:solidFill>
                <a:schemeClr val="tx1"/>
              </a:solidFill>
            </a:endParaRPr>
          </a:p>
          <a:p>
            <a:pPr algn="just"/>
            <a:r>
              <a:rPr lang="it-IT" sz="2500" dirty="0" smtClean="0">
                <a:solidFill>
                  <a:schemeClr val="tx1"/>
                </a:solidFill>
              </a:rPr>
              <a:t>La detrazione è calcolata su un importo forfetario pari al 25% del prezzo di vendita o di assegnazione dell’abitazione.</a:t>
            </a:r>
            <a:endParaRPr lang="it-IT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9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1" y="282634"/>
            <a:ext cx="8534401" cy="144641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AGEVOLAZIONI PER MISURE ANTISISMICHE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2" y="1413164"/>
            <a:ext cx="9124805" cy="4039985"/>
          </a:xfrm>
        </p:spPr>
        <p:txBody>
          <a:bodyPr>
            <a:normAutofit/>
          </a:bodyPr>
          <a:lstStyle/>
          <a:p>
            <a:r>
              <a:rPr lang="it-IT" dirty="0"/>
              <a:t>la legge di bilancio 2017 ha </a:t>
            </a:r>
            <a:r>
              <a:rPr lang="it-IT" dirty="0" smtClean="0"/>
              <a:t>previsto: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Una proroga </a:t>
            </a:r>
            <a:r>
              <a:rPr lang="it-IT" dirty="0"/>
              <a:t>delle detrazioni fino al 31 dicembre </a:t>
            </a:r>
            <a:r>
              <a:rPr lang="it-IT" dirty="0" smtClean="0"/>
              <a:t>2021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it-IT" dirty="0" smtClean="0"/>
              <a:t>l’agevolazione </a:t>
            </a:r>
            <a:r>
              <a:rPr lang="it-IT" dirty="0"/>
              <a:t>riguarda non soltanto gli edifici che si trovano nelle zone sismiche ad alta pericolosità (zone 1 e 2) ma anche quelli situati nelle zone a minor rischio (zona sismica 3). </a:t>
            </a:r>
            <a:endParaRPr lang="it-IT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it-IT" dirty="0" smtClean="0"/>
              <a:t>la </a:t>
            </a:r>
            <a:r>
              <a:rPr lang="it-IT" dirty="0"/>
              <a:t>detrazione può essere ripartita in </a:t>
            </a:r>
            <a:r>
              <a:rPr lang="it-IT" u="sng" dirty="0">
                <a:solidFill>
                  <a:schemeClr val="tx1"/>
                </a:solidFill>
              </a:rPr>
              <a:t>5 quote annuali </a:t>
            </a:r>
            <a:r>
              <a:rPr lang="it-IT" dirty="0"/>
              <a:t>e riguarda tutti gli immobili abitativi </a:t>
            </a:r>
            <a:r>
              <a:rPr lang="it-IT" dirty="0" smtClean="0"/>
              <a:t> (non </a:t>
            </a:r>
            <a:r>
              <a:rPr lang="it-IT" dirty="0"/>
              <a:t>soltanto quelli adibiti ad abitazione principale </a:t>
            </a:r>
            <a:r>
              <a:rPr lang="it-IT" dirty="0" smtClean="0"/>
              <a:t>come in precedenza) e su quelli utilizzati per attività </a:t>
            </a:r>
            <a:r>
              <a:rPr lang="it-IT" dirty="0"/>
              <a:t>produttive. </a:t>
            </a:r>
            <a:endParaRPr lang="it-IT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it-IT" dirty="0" smtClean="0"/>
              <a:t>l’agevolazione </a:t>
            </a:r>
            <a:r>
              <a:rPr lang="it-IT" dirty="0"/>
              <a:t>aumenta qualora dalla realizzazione degli interventi derivi una riduzione del rischio sismico con il passaggio ad una classe di rischio inferiore o quando gli interventi sono realizzati sulle parti comuni di edifici condominiali.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456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1085" y="166255"/>
            <a:ext cx="11302740" cy="6567053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18219"/>
              </p:ext>
            </p:extLst>
          </p:nvPr>
        </p:nvGraphicFramePr>
        <p:xfrm>
          <a:off x="707866" y="465512"/>
          <a:ext cx="11089178" cy="6222580"/>
        </p:xfrm>
        <a:graphic>
          <a:graphicData uri="http://schemas.openxmlformats.org/drawingml/2006/table">
            <a:tbl>
              <a:tblPr/>
              <a:tblGrid>
                <a:gridCol w="3870383"/>
                <a:gridCol w="1716530"/>
                <a:gridCol w="5502265"/>
              </a:tblGrid>
              <a:tr h="532014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 </a:t>
                      </a:r>
                      <a:endParaRPr lang="sk-SK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  <a:p>
                      <a:pPr algn="l" fontAlgn="b"/>
                      <a:endParaRPr lang="sk-SK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1936" marR="11936" marT="119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FINO AL 31 DICEMBRE 2016 </a:t>
                      </a:r>
                    </a:p>
                  </a:txBody>
                  <a:tcPr marL="11936" marR="11936" marT="119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hr-H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Proroga </a:t>
                      </a:r>
                      <a:r>
                        <a:rPr lang="hr-H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2017 - 2021</a:t>
                      </a:r>
                    </a:p>
                  </a:txBody>
                  <a:tcPr marL="11936" marR="11936" marT="119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78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percentuale di detrazione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65%</a:t>
                      </a:r>
                    </a:p>
                  </a:txBody>
                  <a:tcPr marL="11936" marR="11936" marT="11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50% senza passaggio ad una classe di rischio inferiore</a:t>
                      </a:r>
                    </a:p>
                  </a:txBody>
                  <a:tcPr marL="11936" marR="11936" marT="11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174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1936" marR="11936" marT="11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70% (75% per gli edifici condominiali) se a seguito dell'intervento, si passa ad una classe di rischio inferiore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174">
                <a:tc>
                  <a:txBody>
                    <a:bodyPr/>
                    <a:lstStyle/>
                    <a:p>
                      <a:pPr algn="l" fontAlgn="b"/>
                      <a:r>
                        <a:rPr lang="sk-S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1936" marR="11936" marT="11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80 (</a:t>
                      </a:r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85% </a:t>
                      </a:r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per gli edifici condominiali) se, a seguito dell'intervento si passa a due classi di rischio inferiori%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17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importo massimo su cui calcolare la detrazione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96.000  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11936" marR="11936" marT="11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96.000 </a:t>
                      </a:r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per singola unità abitativa ; </a:t>
                      </a:r>
                      <a:endParaRPr lang="it-IT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  <a:p>
                      <a:pPr algn="l" fontAlgn="b"/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per </a:t>
                      </a:r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gli interventi </a:t>
                      </a:r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su</a:t>
                      </a:r>
                      <a:r>
                        <a:rPr lang="it-IT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edifici </a:t>
                      </a:r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condominiali, </a:t>
                      </a:r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96.000 </a:t>
                      </a:r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moltiplicato per il numero delle unità immobiliari dell'edificio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78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ripartizione della detrazione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10 quote annuali </a:t>
                      </a:r>
                    </a:p>
                  </a:txBody>
                  <a:tcPr marL="11936" marR="11936" marT="11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5 quote annuali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78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zona sismica in cui deve trovarsi l'immobile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zone 1 e 2 </a:t>
                      </a:r>
                    </a:p>
                  </a:txBody>
                  <a:tcPr marL="11936" marR="11936" marT="11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zone 1,2 e 3</a:t>
                      </a:r>
                    </a:p>
                  </a:txBody>
                  <a:tcPr marL="11936" marR="11936" marT="119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073"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utilizzo dell'immobile</a:t>
                      </a:r>
                    </a:p>
                  </a:txBody>
                  <a:tcPr marL="11936" marR="11936" marT="11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abitazione </a:t>
                      </a:r>
                      <a:r>
                        <a:rPr lang="it-IT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principale; </a:t>
                      </a:r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attività produttive </a:t>
                      </a:r>
                    </a:p>
                  </a:txBody>
                  <a:tcPr marL="11936" marR="11936" marT="11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qualsiasi immobile a uso abitativo (non solo AP) e immobili adibiti ad attività produttive</a:t>
                      </a:r>
                    </a:p>
                  </a:txBody>
                  <a:tcPr marL="11936" marR="11936" marT="119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8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2" y="665018"/>
            <a:ext cx="10055831" cy="5329382"/>
          </a:xfrm>
        </p:spPr>
        <p:txBody>
          <a:bodyPr/>
          <a:lstStyle/>
          <a:p>
            <a:pPr algn="just"/>
            <a:endParaRPr lang="it-IT" dirty="0" smtClean="0">
              <a:solidFill>
                <a:schemeClr val="tx1"/>
              </a:solidFill>
            </a:endParaRPr>
          </a:p>
          <a:p>
            <a:pPr algn="just"/>
            <a:endParaRPr lang="it-IT" dirty="0">
              <a:solidFill>
                <a:schemeClr val="tx1"/>
              </a:solidFill>
            </a:endParaRPr>
          </a:p>
          <a:p>
            <a:pPr algn="just"/>
            <a:r>
              <a:rPr lang="it-IT" sz="2500" dirty="0" smtClean="0">
                <a:solidFill>
                  <a:schemeClr val="tx1"/>
                </a:solidFill>
              </a:rPr>
              <a:t>Dal </a:t>
            </a:r>
            <a:r>
              <a:rPr lang="it-IT" sz="2500" dirty="0">
                <a:solidFill>
                  <a:schemeClr val="tx1"/>
                </a:solidFill>
              </a:rPr>
              <a:t>1° gennaio 2017, in luogo della detrazione, i </a:t>
            </a:r>
            <a:r>
              <a:rPr lang="it-IT" sz="2500" dirty="0" smtClean="0">
                <a:solidFill>
                  <a:schemeClr val="tx1"/>
                </a:solidFill>
              </a:rPr>
              <a:t>beneficiari con minor reddito quindi con insufficiente capienza Irpef, </a:t>
            </a:r>
            <a:r>
              <a:rPr lang="it-IT" sz="2500" dirty="0">
                <a:solidFill>
                  <a:schemeClr val="tx1"/>
                </a:solidFill>
              </a:rPr>
              <a:t>possono scegliere di cedere il credito spettante ai fornitori che hanno effettuato gli interventi o ad altri soggetti privati. Non è possibile, invece, cederlo a istituti di credito e </a:t>
            </a:r>
            <a:r>
              <a:rPr lang="it-IT" sz="2500" dirty="0" smtClean="0">
                <a:solidFill>
                  <a:schemeClr val="tx1"/>
                </a:solidFill>
              </a:rPr>
              <a:t>ad </a:t>
            </a:r>
            <a:r>
              <a:rPr lang="it-IT" sz="2500" dirty="0">
                <a:solidFill>
                  <a:schemeClr val="tx1"/>
                </a:solidFill>
              </a:rPr>
              <a:t>intermediari finanziari. Le modalità di cessione dei crediti sono definite con provvedimento del </a:t>
            </a:r>
            <a:r>
              <a:rPr lang="it-IT" sz="2500" dirty="0">
                <a:solidFill>
                  <a:schemeClr val="tx1"/>
                </a:solidFill>
              </a:rPr>
              <a:t>D</a:t>
            </a:r>
            <a:r>
              <a:rPr lang="it-IT" sz="2500" dirty="0" smtClean="0">
                <a:solidFill>
                  <a:schemeClr val="tx1"/>
                </a:solidFill>
              </a:rPr>
              <a:t>irettore </a:t>
            </a:r>
            <a:r>
              <a:rPr lang="it-IT" sz="2500" dirty="0">
                <a:solidFill>
                  <a:schemeClr val="tx1"/>
                </a:solidFill>
              </a:rPr>
              <a:t>dell’Agenzia delle Entrate</a:t>
            </a:r>
            <a:r>
              <a:rPr lang="it-IT" sz="25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it-IT" sz="2500" dirty="0">
              <a:solidFill>
                <a:schemeClr val="tx1"/>
              </a:solidFill>
            </a:endParaRPr>
          </a:p>
          <a:p>
            <a:pPr algn="just"/>
            <a:r>
              <a:rPr lang="it-IT" sz="2500" dirty="0" smtClean="0">
                <a:solidFill>
                  <a:schemeClr val="tx1"/>
                </a:solidFill>
              </a:rPr>
              <a:t>Siamo ancora in attesa del provvedimento </a:t>
            </a:r>
            <a:r>
              <a:rPr lang="is-IS" sz="2500" dirty="0" smtClean="0">
                <a:solidFill>
                  <a:schemeClr val="tx1"/>
                </a:solidFill>
              </a:rPr>
              <a:t>…</a:t>
            </a:r>
            <a:endParaRPr lang="it-IT" sz="2500" dirty="0" smtClean="0">
              <a:solidFill>
                <a:schemeClr val="tx1"/>
              </a:solidFill>
            </a:endParaRPr>
          </a:p>
          <a:p>
            <a:pPr algn="just"/>
            <a:endParaRPr lang="it-IT" sz="2500" dirty="0">
              <a:solidFill>
                <a:schemeClr val="tx1"/>
              </a:solidFill>
            </a:endParaRPr>
          </a:p>
          <a:p>
            <a:pPr algn="just"/>
            <a:endParaRPr lang="it-IT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3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1" y="448888"/>
            <a:ext cx="9739949" cy="113053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DETRAZIONE IVA DELLE ABITAZIONI: PROROGA AL 2017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3" y="1845425"/>
            <a:ext cx="10005954" cy="4148975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La legge (L. 208/2015) prevede, ai fini Irpef, la detrazione dall’imposta lorda del 50% dell’importo corrisposto per il pagamento dell’IVA in relazione all’acquisto effettuato fino al 31 dicembre 2016 e prorogato fino al 31 dicembre 2017, di unità immobiliare a destinazione abitativa di classe energetica A o B cedute dalle imprese costruttrici delle stesse.  </a:t>
            </a:r>
          </a:p>
          <a:p>
            <a:pPr algn="just"/>
            <a:endParaRPr lang="fr-FR" dirty="0"/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La detrazione è ripartita in 10 quote annuali di pari importo.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L’</a:t>
            </a:r>
            <a:r>
              <a:rPr lang="fr-FR" dirty="0" err="1" smtClean="0"/>
              <a:t>agevolazione</a:t>
            </a:r>
            <a:r>
              <a:rPr lang="fr-FR" dirty="0" smtClean="0"/>
              <a:t> non si limita solo all’acquisto dell’abitazione principale, ma anche alle seconde case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Il beneficio è estendibile anche all’acquisto della pertinenza  purchè l’</a:t>
            </a:r>
            <a:r>
              <a:rPr lang="fr-FR" dirty="0" err="1" smtClean="0"/>
              <a:t>acquisto</a:t>
            </a:r>
            <a:r>
              <a:rPr lang="fr-FR" dirty="0" smtClean="0"/>
              <a:t> della stessa avvenga contestualmente all’unità abitativa e l’</a:t>
            </a:r>
            <a:r>
              <a:rPr lang="fr-FR" dirty="0" err="1" smtClean="0"/>
              <a:t>atto</a:t>
            </a:r>
            <a:r>
              <a:rPr lang="fr-FR" dirty="0" smtClean="0"/>
              <a:t> di </a:t>
            </a:r>
            <a:r>
              <a:rPr lang="fr-FR" dirty="0" err="1" smtClean="0"/>
              <a:t>acquisto</a:t>
            </a:r>
            <a:r>
              <a:rPr lang="fr-FR" dirty="0" smtClean="0"/>
              <a:t> dia </a:t>
            </a:r>
            <a:r>
              <a:rPr lang="fr-FR" dirty="0" err="1" smtClean="0"/>
              <a:t>evidenza</a:t>
            </a:r>
            <a:r>
              <a:rPr lang="fr-FR" dirty="0" smtClean="0"/>
              <a:t> del vincolo </a:t>
            </a:r>
            <a:r>
              <a:rPr lang="fr-FR" dirty="0" err="1" smtClean="0"/>
              <a:t>pertinenziale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203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2" y="199505"/>
            <a:ext cx="7850188" cy="1522153"/>
          </a:xfrm>
        </p:spPr>
        <p:txBody>
          <a:bodyPr/>
          <a:lstStyle/>
          <a:p>
            <a:r>
              <a:rPr lang="it-IT" dirty="0" smtClean="0"/>
              <a:t>FOCUS 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2071" y="1234439"/>
            <a:ext cx="9324312" cy="493776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it-IT" sz="2500" dirty="0" smtClean="0">
                <a:solidFill>
                  <a:schemeClr val="tx1"/>
                </a:solidFill>
              </a:rPr>
              <a:t>Detrazione IRPEF per le spese di ristrutturazione</a:t>
            </a:r>
          </a:p>
          <a:p>
            <a:pPr marL="0" indent="0">
              <a:buNone/>
            </a:pPr>
            <a:endParaRPr lang="it-IT" sz="2500" dirty="0" smtClean="0">
              <a:solidFill>
                <a:schemeClr val="tx1"/>
              </a:solidFill>
            </a:endParaRPr>
          </a:p>
          <a:p>
            <a:pPr>
              <a:buFont typeface="Wingdings" charset="2"/>
              <a:buChar char="q"/>
            </a:pPr>
            <a:r>
              <a:rPr lang="it-IT" sz="2500" dirty="0" smtClean="0">
                <a:solidFill>
                  <a:schemeClr val="tx1"/>
                </a:solidFill>
              </a:rPr>
              <a:t>Detrazione </a:t>
            </a:r>
            <a:r>
              <a:rPr lang="it-IT" sz="2500" dirty="0" smtClean="0">
                <a:solidFill>
                  <a:schemeClr val="tx1"/>
                </a:solidFill>
              </a:rPr>
              <a:t>fiscale </a:t>
            </a:r>
            <a:r>
              <a:rPr lang="it-IT" sz="2500" dirty="0" smtClean="0">
                <a:solidFill>
                  <a:schemeClr val="tx1"/>
                </a:solidFill>
              </a:rPr>
              <a:t>per l’adozione di misure antisismiche</a:t>
            </a:r>
          </a:p>
          <a:p>
            <a:pPr marL="0" indent="0">
              <a:buNone/>
            </a:pPr>
            <a:endParaRPr lang="it-IT" sz="2500" dirty="0" smtClean="0">
              <a:solidFill>
                <a:schemeClr val="tx1"/>
              </a:solidFill>
            </a:endParaRPr>
          </a:p>
          <a:p>
            <a:pPr>
              <a:buFont typeface="Wingdings" charset="2"/>
              <a:buChar char="q"/>
            </a:pPr>
            <a:r>
              <a:rPr lang="it-IT" sz="2500" dirty="0" smtClean="0">
                <a:solidFill>
                  <a:schemeClr val="tx1"/>
                </a:solidFill>
              </a:rPr>
              <a:t>Detrazione IVA per l’acquisto di unità immobiliari a destinazione residenziale di classe energetica A o B</a:t>
            </a:r>
            <a:endParaRPr lang="it-IT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96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3" y="665018"/>
            <a:ext cx="8534400" cy="5329382"/>
          </a:xfr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it-IT" dirty="0" smtClean="0"/>
              <a:t>Nessun divieto di cumulo con l’agevolazione di cui all’art. 16 bis del TUIR</a:t>
            </a:r>
          </a:p>
          <a:p>
            <a:pPr marL="285750" indent="-285750">
              <a:buFont typeface="Arial" charset="0"/>
              <a:buChar char="•"/>
            </a:pPr>
            <a:r>
              <a:rPr lang="it-IT" dirty="0" smtClean="0"/>
              <a:t>Fermo restando il principio secondo cui non è possibile far valere due agevolazioni sulla medesima spesa.</a:t>
            </a:r>
          </a:p>
          <a:p>
            <a:r>
              <a:rPr lang="it-IT" dirty="0" smtClean="0"/>
              <a:t>Ciò significa che</a:t>
            </a:r>
            <a:r>
              <a:rPr lang="is-IS" dirty="0" smtClean="0"/>
              <a:t>…</a:t>
            </a:r>
          </a:p>
          <a:p>
            <a:pPr algn="just"/>
            <a:r>
              <a:rPr lang="it-IT" dirty="0" err="1" smtClean="0"/>
              <a:t>S</a:t>
            </a:r>
            <a:r>
              <a:rPr lang="is-IS" dirty="0" smtClean="0"/>
              <a:t>e beneficio della detrazione al 50% dell’Iva pagata sull’acquisto dell’immobile, per l’importo dell’Iva detratta non potrò beneficiare anche della detrazione Irpef spettante ai sensi dell’art. 16 bis comma 3.</a:t>
            </a:r>
          </a:p>
          <a:p>
            <a:r>
              <a:rPr lang="is-IS" dirty="0" smtClean="0"/>
              <a:t>Esempio:</a:t>
            </a:r>
          </a:p>
          <a:p>
            <a:r>
              <a:rPr lang="is-IS" dirty="0" smtClean="0"/>
              <a:t>Acquisto immobile interamente ristrutturato 180.000 +  Iva 4% = 187.200</a:t>
            </a:r>
          </a:p>
          <a:p>
            <a:r>
              <a:rPr lang="is-IS" dirty="0" smtClean="0"/>
              <a:t>Detrazione Iva spettante: 3.600 (7.200 * 50%);</a:t>
            </a:r>
          </a:p>
          <a:p>
            <a:r>
              <a:rPr lang="is-IS" dirty="0" smtClean="0"/>
              <a:t>Detrazione 16bis comma 3 TUIR : 22.950 </a:t>
            </a:r>
          </a:p>
          <a:p>
            <a:pPr algn="ctr"/>
            <a:r>
              <a:rPr lang="is-IS" dirty="0" smtClean="0"/>
              <a:t>= (187.200 – 3600 (Iva detratta)) * 25%= 45.900 * 50%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923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GRAZIE PER L’ATTENZIONE</a:t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65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82000"/>
                <a:lumOff val="18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2" y="430721"/>
            <a:ext cx="10355090" cy="1507067"/>
          </a:xfrm>
        </p:spPr>
        <p:txBody>
          <a:bodyPr/>
          <a:lstStyle/>
          <a:p>
            <a:r>
              <a:rPr lang="it-IT" dirty="0" smtClean="0"/>
              <a:t>LIMITI DI SPESA E PERCENTUALE DI DETRAZIONE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1" y="1596044"/>
            <a:ext cx="10571222" cy="448887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>
                <a:solidFill>
                  <a:schemeClr val="bg2"/>
                </a:solidFill>
              </a:rPr>
              <a:t>L’agevolazione fiscale sugli interventi di ristrutturazione </a:t>
            </a:r>
            <a:r>
              <a:rPr lang="it-IT" dirty="0" smtClean="0">
                <a:solidFill>
                  <a:schemeClr val="bg2"/>
                </a:solidFill>
              </a:rPr>
              <a:t>edilizia, </a:t>
            </a:r>
            <a:r>
              <a:rPr lang="it-IT" dirty="0">
                <a:solidFill>
                  <a:schemeClr val="bg2"/>
                </a:solidFill>
              </a:rPr>
              <a:t>disciplinata dall’art. 16-bis del </a:t>
            </a:r>
            <a:r>
              <a:rPr lang="it-IT" dirty="0" err="1">
                <a:solidFill>
                  <a:schemeClr val="bg2"/>
                </a:solidFill>
              </a:rPr>
              <a:t>Dpr</a:t>
            </a:r>
            <a:r>
              <a:rPr lang="it-IT" dirty="0">
                <a:solidFill>
                  <a:schemeClr val="bg2"/>
                </a:solidFill>
              </a:rPr>
              <a:t> 917/86 </a:t>
            </a:r>
            <a:r>
              <a:rPr lang="it-IT" dirty="0" smtClean="0">
                <a:solidFill>
                  <a:schemeClr val="bg2"/>
                </a:solidFill>
              </a:rPr>
              <a:t>TUIR, </a:t>
            </a:r>
            <a:r>
              <a:rPr lang="it-IT" dirty="0" smtClean="0">
                <a:solidFill>
                  <a:schemeClr val="bg2"/>
                </a:solidFill>
              </a:rPr>
              <a:t>consiste </a:t>
            </a:r>
            <a:r>
              <a:rPr lang="it-IT" dirty="0">
                <a:solidFill>
                  <a:schemeClr val="bg2"/>
                </a:solidFill>
              </a:rPr>
              <a:t>in una detrazione dall’Irpef del 36% delle spese sostenute, fino ad un ammontare complessivo delle stesse non superiore a 48.000 euro per unità immobiliare. Tuttavia, per le spese effettuate dal 26 giugno 2012 al 30 giugno 2013, il decreto legge n. 83/2012 ha elevato al 50% la misura della detrazione e a 96.000 </a:t>
            </a:r>
            <a:r>
              <a:rPr lang="it-IT" dirty="0" smtClean="0">
                <a:solidFill>
                  <a:schemeClr val="bg2"/>
                </a:solidFill>
              </a:rPr>
              <a:t>euro l’importo </a:t>
            </a:r>
            <a:r>
              <a:rPr lang="it-IT" dirty="0">
                <a:solidFill>
                  <a:schemeClr val="bg2"/>
                </a:solidFill>
              </a:rPr>
              <a:t>massimo di spesa ammessa al beneficio. Questi maggiori benefici sono poi stati prorogati più volte da provvedimenti successivi. </a:t>
            </a:r>
            <a:r>
              <a:rPr lang="it-IT" dirty="0" smtClean="0">
                <a:solidFill>
                  <a:schemeClr val="tx1"/>
                </a:solidFill>
              </a:rPr>
              <a:t>La detrazione è ripartita in 10 quote annuali.</a:t>
            </a:r>
            <a:endParaRPr lang="it-IT" dirty="0" smtClean="0">
              <a:solidFill>
                <a:schemeClr val="tx1"/>
              </a:solidFill>
            </a:endParaRPr>
          </a:p>
          <a:p>
            <a:pPr algn="just"/>
            <a:r>
              <a:rPr lang="it-IT" dirty="0" smtClean="0">
                <a:solidFill>
                  <a:schemeClr val="tx1"/>
                </a:solidFill>
              </a:rPr>
              <a:t>Da </a:t>
            </a:r>
            <a:r>
              <a:rPr lang="it-IT" dirty="0">
                <a:solidFill>
                  <a:schemeClr val="tx1"/>
                </a:solidFill>
              </a:rPr>
              <a:t>ultimo, la legge di bilancio 2017 (legge n. 232 dell’11 dicembre 2016) ha prorogato al 31 dicembre 2017 la possibilità di usufruire della maggiore detrazione Irpef (50%), confermando il limite massimo di spesa di 96.000 euro per unità immobiliare</a:t>
            </a:r>
            <a:r>
              <a:rPr lang="it-IT" dirty="0">
                <a:solidFill>
                  <a:srgbClr val="FF0000"/>
                </a:solidFill>
              </a:rPr>
              <a:t>. </a:t>
            </a:r>
          </a:p>
          <a:p>
            <a:pPr algn="just"/>
            <a:r>
              <a:rPr lang="it-IT" dirty="0" smtClean="0">
                <a:solidFill>
                  <a:schemeClr val="bg2"/>
                </a:solidFill>
              </a:rPr>
              <a:t>Dal </a:t>
            </a:r>
            <a:r>
              <a:rPr lang="it-IT" dirty="0">
                <a:solidFill>
                  <a:schemeClr val="bg2"/>
                </a:solidFill>
              </a:rPr>
              <a:t>1° gennaio 2018 la detrazione tornerà alla misura ordinaria del 36% e con il limite di 48.000 euro per unità immobiliare.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33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1" y="685800"/>
            <a:ext cx="10138959" cy="2921924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RIASSUMENDO</a:t>
            </a:r>
            <a:r>
              <a:rPr lang="is-IS" dirty="0" smtClean="0"/>
              <a:t>…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Limite di spesa attuale: 96.000 euro </a:t>
            </a:r>
          </a:p>
          <a:p>
            <a:r>
              <a:rPr lang="it-IT" dirty="0" smtClean="0"/>
              <a:t>Percentuale di detraibilità: 50%</a:t>
            </a:r>
          </a:p>
          <a:p>
            <a:r>
              <a:rPr lang="it-IT" dirty="0" smtClean="0"/>
              <a:t>Ripartizione della detrazione: 10 quote annuali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673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1068185"/>
            <a:ext cx="10222086" cy="3615267"/>
          </a:xfrm>
        </p:spPr>
        <p:txBody>
          <a:bodyPr/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La legge di bilancio 2017 ha inoltre prorogato la detrazione del 50% per </a:t>
            </a:r>
            <a:r>
              <a:rPr lang="it-IT" b="1" dirty="0">
                <a:solidFill>
                  <a:schemeClr val="tx1"/>
                </a:solidFill>
              </a:rPr>
              <a:t>l’acquisto di mobili e di grandi elettrodomestici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finalizzati </a:t>
            </a:r>
            <a:r>
              <a:rPr lang="it-IT" dirty="0">
                <a:solidFill>
                  <a:schemeClr val="tx1"/>
                </a:solidFill>
              </a:rPr>
              <a:t>all’arredo di immobili oggetto di ristrutturazione. Per questi acquisti sono detraibili le spese documentate e sostenute dal 6 giugno 2013 al 31 dicembre 2017. Dal 2017, tuttavia, la detrazione è consentita solo se l’intervento di ristrutturazione edilizia è iniziato in data non anteriore al 1° gennaio 2016. </a:t>
            </a:r>
          </a:p>
        </p:txBody>
      </p:sp>
    </p:spTree>
    <p:extLst>
      <p:ext uri="{BB962C8B-B14F-4D97-AF65-F5344CB8AC3E}">
        <p14:creationId xmlns:p14="http://schemas.microsoft.com/office/powerpoint/2010/main" val="20199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9971" y="149629"/>
            <a:ext cx="6597738" cy="1745673"/>
          </a:xfrm>
        </p:spPr>
        <p:txBody>
          <a:bodyPr>
            <a:normAutofit/>
          </a:bodyPr>
          <a:lstStyle/>
          <a:p>
            <a:r>
              <a:rPr lang="it-IT" dirty="0"/>
              <a:t>INTERVENTI OGGETTO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DELL’AGEVOLAZIONE </a:t>
            </a:r>
            <a:r>
              <a:rPr lang="it-IT" dirty="0"/>
              <a:t>FISCALE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3" y="1363287"/>
            <a:ext cx="9823074" cy="3990109"/>
          </a:xfrm>
        </p:spPr>
        <p:txBody>
          <a:bodyPr>
            <a:normAutofit/>
          </a:bodyPr>
          <a:lstStyle/>
          <a:p>
            <a:pPr marL="342900" lvl="0" indent="-342900" algn="just">
              <a:buFont typeface="Arial" charset="0"/>
              <a:buChar char="•"/>
            </a:pPr>
            <a:r>
              <a:rPr lang="it-IT" dirty="0">
                <a:solidFill>
                  <a:schemeClr val="bg2"/>
                </a:solidFill>
              </a:rPr>
              <a:t>Se effettuati su tutte </a:t>
            </a:r>
            <a:r>
              <a:rPr lang="it-IT" u="sng" dirty="0">
                <a:solidFill>
                  <a:schemeClr val="bg2"/>
                </a:solidFill>
              </a:rPr>
              <a:t>le parti comuni </a:t>
            </a:r>
            <a:r>
              <a:rPr lang="it-IT" dirty="0">
                <a:solidFill>
                  <a:schemeClr val="bg2"/>
                </a:solidFill>
              </a:rPr>
              <a:t>degli edifici </a:t>
            </a:r>
            <a:r>
              <a:rPr lang="it-IT" dirty="0" smtClean="0">
                <a:solidFill>
                  <a:schemeClr val="bg2"/>
                </a:solidFill>
              </a:rPr>
              <a:t>residenziali:</a:t>
            </a:r>
            <a:br>
              <a:rPr lang="it-IT" dirty="0" smtClean="0">
                <a:solidFill>
                  <a:schemeClr val="bg2"/>
                </a:solidFill>
              </a:rPr>
            </a:br>
            <a:r>
              <a:rPr lang="it-IT" dirty="0" smtClean="0">
                <a:solidFill>
                  <a:schemeClr val="bg2"/>
                </a:solidFill>
              </a:rPr>
              <a:t/>
            </a:r>
            <a:br>
              <a:rPr lang="it-IT" dirty="0" smtClean="0">
                <a:solidFill>
                  <a:schemeClr val="bg2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interventi </a:t>
            </a:r>
            <a:r>
              <a:rPr lang="it-IT" b="1" dirty="0">
                <a:solidFill>
                  <a:schemeClr val="tx1"/>
                </a:solidFill>
              </a:rPr>
              <a:t>di manutenzione ordinaria, straordinaria</a:t>
            </a:r>
            <a:r>
              <a:rPr lang="it-IT" dirty="0">
                <a:solidFill>
                  <a:schemeClr val="tx1"/>
                </a:solidFill>
              </a:rPr>
              <a:t>, restauro e risanamento conservativo, ristrutturazione </a:t>
            </a:r>
            <a:r>
              <a:rPr lang="it-IT" dirty="0" smtClean="0">
                <a:solidFill>
                  <a:schemeClr val="tx1"/>
                </a:solidFill>
              </a:rPr>
              <a:t>edilizia</a:t>
            </a:r>
          </a:p>
          <a:p>
            <a:pPr lvl="0" algn="just"/>
            <a:endParaRPr lang="it-IT" dirty="0">
              <a:solidFill>
                <a:schemeClr val="bg2"/>
              </a:solidFill>
            </a:endParaRPr>
          </a:p>
          <a:p>
            <a:pPr marL="342900" lvl="0" indent="-342900" algn="just">
              <a:buFont typeface="Arial" charset="0"/>
              <a:buChar char="•"/>
            </a:pPr>
            <a:r>
              <a:rPr lang="it-IT" dirty="0">
                <a:solidFill>
                  <a:schemeClr val="bg2"/>
                </a:solidFill>
              </a:rPr>
              <a:t>Se effettuati sulle </a:t>
            </a:r>
            <a:r>
              <a:rPr lang="it-IT" u="sng" dirty="0">
                <a:solidFill>
                  <a:schemeClr val="bg2"/>
                </a:solidFill>
              </a:rPr>
              <a:t>singole unità immobiliari residenziali di qualsiasi categoria catastale</a:t>
            </a:r>
            <a:r>
              <a:rPr lang="it-IT" dirty="0">
                <a:solidFill>
                  <a:schemeClr val="bg2"/>
                </a:solidFill>
              </a:rPr>
              <a:t> (anche rurali e sulle loro pertinenze</a:t>
            </a:r>
            <a:r>
              <a:rPr lang="it-IT" dirty="0" smtClean="0">
                <a:solidFill>
                  <a:schemeClr val="bg2"/>
                </a:solidFill>
              </a:rPr>
              <a:t>):</a:t>
            </a:r>
            <a:br>
              <a:rPr lang="it-IT" dirty="0" smtClean="0">
                <a:solidFill>
                  <a:schemeClr val="bg2"/>
                </a:solidFill>
              </a:rPr>
            </a:br>
            <a:r>
              <a:rPr lang="it-IT" dirty="0" smtClean="0">
                <a:solidFill>
                  <a:schemeClr val="bg2"/>
                </a:solidFill>
              </a:rPr>
              <a:t/>
            </a:r>
            <a:br>
              <a:rPr lang="it-IT" dirty="0" smtClean="0">
                <a:solidFill>
                  <a:schemeClr val="bg2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lavori </a:t>
            </a:r>
            <a:r>
              <a:rPr lang="it-IT" b="1" dirty="0">
                <a:solidFill>
                  <a:schemeClr val="tx1"/>
                </a:solidFill>
              </a:rPr>
              <a:t>di manutenzione straordinaria</a:t>
            </a:r>
            <a:r>
              <a:rPr lang="it-IT" dirty="0">
                <a:solidFill>
                  <a:schemeClr val="tx1"/>
                </a:solidFill>
              </a:rPr>
              <a:t>, restauro e risanamento conservativo, ristrutturazione </a:t>
            </a:r>
            <a:r>
              <a:rPr lang="it-IT" dirty="0" smtClean="0">
                <a:solidFill>
                  <a:schemeClr val="tx1"/>
                </a:solidFill>
              </a:rPr>
              <a:t>edilizia (sempre </a:t>
            </a:r>
            <a:r>
              <a:rPr lang="it-IT" dirty="0">
                <a:solidFill>
                  <a:schemeClr val="tx1"/>
                </a:solidFill>
              </a:rPr>
              <a:t>che non vadano a modificare la volumetria complessiva e non comportino mutamenti delle destinazioni </a:t>
            </a:r>
            <a:r>
              <a:rPr lang="it-IT" dirty="0" smtClean="0">
                <a:solidFill>
                  <a:schemeClr val="tx1"/>
                </a:solidFill>
              </a:rPr>
              <a:t>d’uso)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891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200" y="149631"/>
            <a:ext cx="11053359" cy="1566705"/>
          </a:xfrm>
        </p:spPr>
        <p:txBody>
          <a:bodyPr>
            <a:normAutofit/>
          </a:bodyPr>
          <a:lstStyle/>
          <a:p>
            <a:r>
              <a:rPr lang="it-IT"/>
              <a:t>COME DETRARRE LE SPESE DI RISTRUTTURAZIONE</a:t>
            </a:r>
            <a:br>
              <a:rPr lang="it-IT"/>
            </a:b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51208" y="1097279"/>
            <a:ext cx="9789825" cy="5137265"/>
          </a:xfrm>
        </p:spPr>
        <p:txBody>
          <a:bodyPr>
            <a:normAutofit lnSpcReduction="10000"/>
          </a:bodyPr>
          <a:lstStyle/>
          <a:p>
            <a:endParaRPr lang="it-IT" dirty="0"/>
          </a:p>
          <a:p>
            <a:pPr marL="285750" indent="-285750" algn="just">
              <a:buFont typeface="Arial" charset="0"/>
              <a:buChar char="•"/>
            </a:pPr>
            <a:r>
              <a:rPr lang="it-IT" sz="2500" dirty="0" smtClean="0">
                <a:solidFill>
                  <a:schemeClr val="tx1"/>
                </a:solidFill>
              </a:rPr>
              <a:t>La </a:t>
            </a:r>
            <a:r>
              <a:rPr lang="it-IT" sz="2500" dirty="0">
                <a:solidFill>
                  <a:schemeClr val="tx1"/>
                </a:solidFill>
              </a:rPr>
              <a:t>detrazione fiscale spetta sugli interventi eseguiti sia per ciascuna unità </a:t>
            </a:r>
            <a:r>
              <a:rPr lang="it-IT" sz="2500" dirty="0" smtClean="0">
                <a:solidFill>
                  <a:schemeClr val="tx1"/>
                </a:solidFill>
              </a:rPr>
              <a:t>immobiliare;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it-IT" sz="2500" dirty="0" smtClean="0">
                <a:solidFill>
                  <a:schemeClr val="tx1"/>
                </a:solidFill>
              </a:rPr>
              <a:t>che </a:t>
            </a:r>
            <a:r>
              <a:rPr lang="it-IT" sz="2500" dirty="0">
                <a:solidFill>
                  <a:schemeClr val="tx1"/>
                </a:solidFill>
              </a:rPr>
              <a:t>per gli interventi effettuati sulle parti comuni dell’edificio. In tali casi, la detrazione spetta al singolo condomino nel limite della quota a lui imputabile, a condizione che la stessa sia stata versata al condominio entro i termini per la presentazione della dichiarazione dei </a:t>
            </a:r>
            <a:r>
              <a:rPr lang="it-IT" sz="2500" dirty="0" smtClean="0">
                <a:solidFill>
                  <a:schemeClr val="tx1"/>
                </a:solidFill>
              </a:rPr>
              <a:t>redditi</a:t>
            </a:r>
            <a:r>
              <a:rPr lang="it-IT" sz="25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it-IT" sz="2500" dirty="0">
                <a:solidFill>
                  <a:schemeClr val="tx1"/>
                </a:solidFill>
              </a:rPr>
              <a:t>Se l’intervento avviene </a:t>
            </a:r>
            <a:r>
              <a:rPr lang="it-IT" sz="2500" dirty="0" smtClean="0">
                <a:solidFill>
                  <a:schemeClr val="tx1"/>
                </a:solidFill>
              </a:rPr>
              <a:t>su un </a:t>
            </a:r>
            <a:r>
              <a:rPr lang="it-IT" sz="2500" dirty="0">
                <a:solidFill>
                  <a:schemeClr val="tx1"/>
                </a:solidFill>
              </a:rPr>
              <a:t>immobile residenziale adibito promiscuamente all’esercizio di un’attività commerciale , dell’arte o della professione la detrazione spetta nella misura del 50%</a:t>
            </a:r>
          </a:p>
          <a:p>
            <a:pPr marL="285750" indent="-285750" algn="just">
              <a:buFont typeface="Arial" charset="0"/>
              <a:buChar char="•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27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3" y="498765"/>
            <a:ext cx="10371714" cy="5495636"/>
          </a:xfrm>
        </p:spPr>
        <p:txBody>
          <a:bodyPr>
            <a:normAutofit/>
          </a:bodyPr>
          <a:lstStyle/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sz="2500" dirty="0">
                <a:solidFill>
                  <a:schemeClr val="tx1"/>
                </a:solidFill>
              </a:rPr>
              <a:t>Ciascun contribuente ha diritto a detrarre annualmente la quota spettante nei limiti dell’Irpef dovuta per l’anno in questione. </a:t>
            </a:r>
            <a:r>
              <a:rPr lang="it-IT" sz="2500" u="sng" dirty="0">
                <a:solidFill>
                  <a:schemeClr val="tx1"/>
                </a:solidFill>
              </a:rPr>
              <a:t>Non è ammesso il rimborso della parte di spesa che non trova capienza nell’Irpef dovuta, né potrà essere conteggiato in diminuzione dell’imposta dovuta per l’anno successivo. </a:t>
            </a:r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56256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0800000" flipV="1">
            <a:off x="684211" y="382386"/>
            <a:ext cx="10820604" cy="63176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Esempio Pratico: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4213" y="1213658"/>
            <a:ext cx="10371714" cy="4780742"/>
          </a:xfrm>
        </p:spPr>
        <p:txBody>
          <a:bodyPr>
            <a:normAutofit/>
          </a:bodyPr>
          <a:lstStyle/>
          <a:p>
            <a:pPr algn="just"/>
            <a:r>
              <a:rPr lang="it-IT" sz="2500" dirty="0">
                <a:solidFill>
                  <a:schemeClr val="tx1"/>
                </a:solidFill>
              </a:rPr>
              <a:t>Per il calcolo della detrazione </a:t>
            </a:r>
            <a:r>
              <a:rPr lang="it-IT" sz="2500" dirty="0">
                <a:solidFill>
                  <a:schemeClr val="tx1"/>
                </a:solidFill>
              </a:rPr>
              <a:t>I</a:t>
            </a:r>
            <a:r>
              <a:rPr lang="it-IT" sz="2500" dirty="0" smtClean="0">
                <a:solidFill>
                  <a:schemeClr val="tx1"/>
                </a:solidFill>
              </a:rPr>
              <a:t>rpef</a:t>
            </a:r>
            <a:r>
              <a:rPr lang="it-IT" sz="2500" dirty="0">
                <a:solidFill>
                  <a:schemeClr val="tx1"/>
                </a:solidFill>
              </a:rPr>
              <a:t>, è utile </a:t>
            </a:r>
            <a:r>
              <a:rPr lang="it-IT" sz="2500" dirty="0" smtClean="0">
                <a:solidFill>
                  <a:schemeClr val="tx1"/>
                </a:solidFill>
              </a:rPr>
              <a:t>conoscere </a:t>
            </a:r>
            <a:r>
              <a:rPr lang="it-IT" sz="2500" dirty="0">
                <a:solidFill>
                  <a:schemeClr val="tx1"/>
                </a:solidFill>
              </a:rPr>
              <a:t>il </a:t>
            </a:r>
            <a:r>
              <a:rPr lang="it-IT" sz="2500" b="1" dirty="0">
                <a:solidFill>
                  <a:schemeClr val="tx1"/>
                </a:solidFill>
              </a:rPr>
              <a:t>nostro reddito lordo </a:t>
            </a:r>
            <a:r>
              <a:rPr lang="it-IT" sz="2500" b="1" dirty="0" smtClean="0">
                <a:solidFill>
                  <a:schemeClr val="tx1"/>
                </a:solidFill>
              </a:rPr>
              <a:t>annuo e la nostra Irpef</a:t>
            </a:r>
            <a:r>
              <a:rPr lang="it-IT" sz="2500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endParaRPr lang="it-IT" sz="2500" dirty="0" smtClean="0">
              <a:solidFill>
                <a:schemeClr val="tx1"/>
              </a:solidFill>
            </a:endParaRPr>
          </a:p>
          <a:p>
            <a:pPr algn="just"/>
            <a:endParaRPr lang="it-IT" sz="2500" dirty="0">
              <a:solidFill>
                <a:schemeClr val="tx1"/>
              </a:solidFill>
            </a:endParaRPr>
          </a:p>
          <a:p>
            <a:pPr algn="just"/>
            <a:r>
              <a:rPr lang="it-IT" sz="2500" dirty="0" smtClean="0">
                <a:solidFill>
                  <a:schemeClr val="tx1"/>
                </a:solidFill>
              </a:rPr>
              <a:t>Ipotizziamo che il reddito della famiglia Rossi </a:t>
            </a:r>
            <a:r>
              <a:rPr lang="it-IT" sz="2500" dirty="0">
                <a:solidFill>
                  <a:schemeClr val="tx1"/>
                </a:solidFill>
              </a:rPr>
              <a:t>sia di 30 mila </a:t>
            </a:r>
            <a:r>
              <a:rPr lang="it-IT" sz="2500" dirty="0" smtClean="0">
                <a:solidFill>
                  <a:schemeClr val="tx1"/>
                </a:solidFill>
              </a:rPr>
              <a:t>euro lordi </a:t>
            </a:r>
            <a:r>
              <a:rPr lang="it-IT" sz="2500" dirty="0">
                <a:solidFill>
                  <a:schemeClr val="tx1"/>
                </a:solidFill>
              </a:rPr>
              <a:t>come lavoratore </a:t>
            </a:r>
            <a:r>
              <a:rPr lang="it-IT" sz="2500" dirty="0" smtClean="0">
                <a:solidFill>
                  <a:schemeClr val="tx1"/>
                </a:solidFill>
              </a:rPr>
              <a:t>dipendente, </a:t>
            </a:r>
            <a:r>
              <a:rPr lang="it-IT" sz="2500" dirty="0">
                <a:solidFill>
                  <a:schemeClr val="tx1"/>
                </a:solidFill>
              </a:rPr>
              <a:t>s</a:t>
            </a:r>
            <a:r>
              <a:rPr lang="it-IT" sz="2500" dirty="0" smtClean="0">
                <a:solidFill>
                  <a:schemeClr val="tx1"/>
                </a:solidFill>
              </a:rPr>
              <a:t>enza ulteriori redditi, </a:t>
            </a:r>
            <a:r>
              <a:rPr lang="it-IT" sz="2500" b="1" dirty="0">
                <a:solidFill>
                  <a:schemeClr val="tx1"/>
                </a:solidFill>
              </a:rPr>
              <a:t>l</a:t>
            </a:r>
            <a:r>
              <a:rPr lang="it-IT" sz="2500" b="1" dirty="0" smtClean="0">
                <a:solidFill>
                  <a:schemeClr val="tx1"/>
                </a:solidFill>
              </a:rPr>
              <a:t>a nostra </a:t>
            </a:r>
            <a:r>
              <a:rPr lang="it-IT" sz="2500" b="1" dirty="0">
                <a:solidFill>
                  <a:schemeClr val="tx1"/>
                </a:solidFill>
              </a:rPr>
              <a:t>IRPEF </a:t>
            </a:r>
            <a:r>
              <a:rPr lang="it-IT" sz="2500" b="1" dirty="0" smtClean="0">
                <a:solidFill>
                  <a:schemeClr val="tx1"/>
                </a:solidFill>
              </a:rPr>
              <a:t>LORDA è di</a:t>
            </a:r>
            <a:r>
              <a:rPr lang="it-IT" sz="2500" b="1" dirty="0">
                <a:solidFill>
                  <a:schemeClr val="tx1"/>
                </a:solidFill>
              </a:rPr>
              <a:t> circa 7.220€ </a:t>
            </a:r>
            <a:r>
              <a:rPr lang="it-IT" sz="2500" b="1" dirty="0" smtClean="0">
                <a:solidFill>
                  <a:schemeClr val="tx1"/>
                </a:solidFill>
              </a:rPr>
              <a:t>annua</a:t>
            </a:r>
            <a:r>
              <a:rPr lang="it-IT" sz="2500" dirty="0" smtClean="0">
                <a:solidFill>
                  <a:schemeClr val="tx1"/>
                </a:solidFill>
              </a:rPr>
              <a:t>.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483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1519</TotalTime>
  <Words>1572</Words>
  <Application>Microsoft Macintosh PowerPoint</Application>
  <PresentationFormat>Widescreen</PresentationFormat>
  <Paragraphs>198</Paragraphs>
  <Slides>21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Calibri</vt:lpstr>
      <vt:lpstr>Century Gothic</vt:lpstr>
      <vt:lpstr>Wingdings</vt:lpstr>
      <vt:lpstr>Wingdings 3</vt:lpstr>
      <vt:lpstr>Arial</vt:lpstr>
      <vt:lpstr>Sezione</vt:lpstr>
      <vt:lpstr>EFFETTO DELLE DETRAZIONI FISCALI SUL MERCATO IMMOBILIARE</vt:lpstr>
      <vt:lpstr>FOCUS on</vt:lpstr>
      <vt:lpstr>LIMITI DI SPESA E PERCENTUALE DI DETRAZIONE</vt:lpstr>
      <vt:lpstr>Presentazione di PowerPoint</vt:lpstr>
      <vt:lpstr>Presentazione di PowerPoint</vt:lpstr>
      <vt:lpstr>INTERVENTI OGGETTO  DELL’AGEVOLAZIONE FISCALE </vt:lpstr>
      <vt:lpstr>COME DETRARRE LE SPESE DI RISTRUTTURAZIONE </vt:lpstr>
      <vt:lpstr>Presentazione di PowerPoint</vt:lpstr>
      <vt:lpstr>Esempio Pratico: </vt:lpstr>
      <vt:lpstr>Presentazione di PowerPoint</vt:lpstr>
      <vt:lpstr>Presentazione di PowerPoint</vt:lpstr>
      <vt:lpstr>Presentazione di PowerPoint</vt:lpstr>
      <vt:lpstr>PAGAMENTO TRAMITE BONIFICO</vt:lpstr>
      <vt:lpstr>Presentazione di PowerPoint</vt:lpstr>
      <vt:lpstr>DETRAZIONE PER L’ACQUISTO DI IMMOBILI RISTRUTTURATI </vt:lpstr>
      <vt:lpstr>AGEVOLAZIONI PER MISURE ANTISISMICHE </vt:lpstr>
      <vt:lpstr>Presentazione di PowerPoint</vt:lpstr>
      <vt:lpstr>Presentazione di PowerPoint</vt:lpstr>
      <vt:lpstr>DETRAZIONE IVA DELLE ABITAZIONI: PROROGA AL 2017</vt:lpstr>
      <vt:lpstr>Presentazione di PowerPoint</vt:lpstr>
      <vt:lpstr>GRAZIE PER L’ATTENZIONE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EFFETTO DELLE DETRAZIONI FISCALI SUL MERCATO IMMOBILIARE</dc:title>
  <dc:creator>Utente di Microsoft Office</dc:creator>
  <cp:lastModifiedBy>Utente di Microsoft Office</cp:lastModifiedBy>
  <cp:revision>30</cp:revision>
  <dcterms:created xsi:type="dcterms:W3CDTF">2017-05-23T12:05:45Z</dcterms:created>
  <dcterms:modified xsi:type="dcterms:W3CDTF">2017-05-25T09:44:16Z</dcterms:modified>
</cp:coreProperties>
</file>