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6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7651-1AC2-A642-B539-76880D144EDE}" type="datetimeFigureOut">
              <a:rPr lang="en-US" smtClean="0"/>
              <a:t>08/07/19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1BA-B714-FD4C-8D95-71EEC96E3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232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7651-1AC2-A642-B539-76880D144EDE}" type="datetimeFigureOut">
              <a:rPr lang="en-US" smtClean="0"/>
              <a:t>08/07/19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1BA-B714-FD4C-8D95-71EEC96E3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97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7651-1AC2-A642-B539-76880D144EDE}" type="datetimeFigureOut">
              <a:rPr lang="en-US" smtClean="0"/>
              <a:t>08/07/19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1BA-B714-FD4C-8D95-71EEC96E3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253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7651-1AC2-A642-B539-76880D144EDE}" type="datetimeFigureOut">
              <a:rPr lang="en-US" smtClean="0"/>
              <a:t>08/07/19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1BA-B714-FD4C-8D95-71EEC96E3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272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7651-1AC2-A642-B539-76880D144EDE}" type="datetimeFigureOut">
              <a:rPr lang="en-US" smtClean="0"/>
              <a:t>08/07/19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1BA-B714-FD4C-8D95-71EEC96E3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022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7651-1AC2-A642-B539-76880D144EDE}" type="datetimeFigureOut">
              <a:rPr lang="en-US" smtClean="0"/>
              <a:t>08/07/19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1BA-B714-FD4C-8D95-71EEC96E3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06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7651-1AC2-A642-B539-76880D144EDE}" type="datetimeFigureOut">
              <a:rPr lang="en-US" smtClean="0"/>
              <a:t>08/07/19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1BA-B714-FD4C-8D95-71EEC96E3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79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7651-1AC2-A642-B539-76880D144EDE}" type="datetimeFigureOut">
              <a:rPr lang="en-US" smtClean="0"/>
              <a:t>08/07/19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1BA-B714-FD4C-8D95-71EEC96E3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905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7651-1AC2-A642-B539-76880D144EDE}" type="datetimeFigureOut">
              <a:rPr lang="en-US" smtClean="0"/>
              <a:t>08/07/19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1BA-B714-FD4C-8D95-71EEC96E3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11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7651-1AC2-A642-B539-76880D144EDE}" type="datetimeFigureOut">
              <a:rPr lang="en-US" smtClean="0"/>
              <a:t>08/07/19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1BA-B714-FD4C-8D95-71EEC96E3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12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7651-1AC2-A642-B539-76880D144EDE}" type="datetimeFigureOut">
              <a:rPr lang="en-US" smtClean="0"/>
              <a:t>08/07/19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1BA-B714-FD4C-8D95-71EEC96E3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074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A7651-1AC2-A642-B539-76880D144EDE}" type="datetimeFigureOut">
              <a:rPr lang="en-US" smtClean="0"/>
              <a:t>08/07/19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4D1BA-B714-FD4C-8D95-71EEC96E3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66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1300"/>
            <a:ext cx="9144000" cy="38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594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Impatti (I)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b="1" dirty="0" smtClean="0"/>
              <a:t>Sviluppo economico e produttivo</a:t>
            </a:r>
          </a:p>
          <a:p>
            <a:r>
              <a:rPr lang="it-IT" sz="2600" dirty="0" err="1" smtClean="0"/>
              <a:t>Pil</a:t>
            </a:r>
            <a:r>
              <a:rPr lang="it-IT" sz="2600" dirty="0" smtClean="0"/>
              <a:t> pro capite</a:t>
            </a:r>
          </a:p>
          <a:p>
            <a:r>
              <a:rPr lang="it-IT" sz="2600" dirty="0" smtClean="0"/>
              <a:t>Produttività</a:t>
            </a:r>
          </a:p>
          <a:p>
            <a:r>
              <a:rPr lang="it-IT" sz="2600" dirty="0" smtClean="0"/>
              <a:t>Competitività</a:t>
            </a:r>
          </a:p>
          <a:p>
            <a:r>
              <a:rPr lang="it-IT" sz="2600" dirty="0" smtClean="0"/>
              <a:t>Crescita</a:t>
            </a:r>
          </a:p>
          <a:p>
            <a:endParaRPr lang="it-IT" sz="2600" dirty="0" smtClean="0"/>
          </a:p>
          <a:p>
            <a:r>
              <a:rPr lang="it-IT" b="1" dirty="0" smtClean="0"/>
              <a:t>Sviluppo occupazionale</a:t>
            </a:r>
          </a:p>
          <a:p>
            <a:r>
              <a:rPr lang="it-IT" sz="2600" dirty="0"/>
              <a:t>Tasso di occupazione</a:t>
            </a:r>
          </a:p>
          <a:p>
            <a:r>
              <a:rPr lang="it-IT" sz="2600" dirty="0"/>
              <a:t>Tassi di disoccupazione</a:t>
            </a:r>
          </a:p>
          <a:p>
            <a:r>
              <a:rPr lang="it-IT" sz="2600" dirty="0"/>
              <a:t>Capitale umano</a:t>
            </a:r>
          </a:p>
          <a:p>
            <a:r>
              <a:rPr lang="it-IT" sz="2600" dirty="0"/>
              <a:t>Crescita demografica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113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Impatti (II)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b="1" dirty="0"/>
              <a:t>Sostenibilità </a:t>
            </a:r>
            <a:r>
              <a:rPr lang="it-IT" b="1" dirty="0" smtClean="0"/>
              <a:t>ambientale</a:t>
            </a:r>
          </a:p>
          <a:p>
            <a:r>
              <a:rPr lang="it-IT" sz="2400" dirty="0"/>
              <a:t>Qualità dell’aria</a:t>
            </a:r>
          </a:p>
          <a:p>
            <a:r>
              <a:rPr lang="it-IT" sz="2400" dirty="0"/>
              <a:t>Qualità delle acque</a:t>
            </a:r>
          </a:p>
          <a:p>
            <a:r>
              <a:rPr lang="it-IT" sz="2400" dirty="0"/>
              <a:t>Dissesto </a:t>
            </a:r>
            <a:r>
              <a:rPr lang="it-IT" sz="2400" dirty="0" smtClean="0"/>
              <a:t>idrogeologico</a:t>
            </a:r>
          </a:p>
          <a:p>
            <a:endParaRPr lang="it-IT" sz="2400" dirty="0"/>
          </a:p>
          <a:p>
            <a:r>
              <a:rPr lang="it-IT" b="1" dirty="0"/>
              <a:t>Sicurezza del </a:t>
            </a:r>
            <a:r>
              <a:rPr lang="it-IT" b="1" dirty="0" smtClean="0"/>
              <a:t>territorio</a:t>
            </a:r>
          </a:p>
          <a:p>
            <a:r>
              <a:rPr lang="it-IT" sz="2400" dirty="0" smtClean="0"/>
              <a:t>Trasporti</a:t>
            </a:r>
          </a:p>
          <a:p>
            <a:r>
              <a:rPr lang="it-IT" sz="2400" dirty="0" smtClean="0"/>
              <a:t>Inclusione sociale</a:t>
            </a:r>
          </a:p>
          <a:p>
            <a:r>
              <a:rPr lang="it-IT" sz="2400" dirty="0" smtClean="0"/>
              <a:t>Scuole</a:t>
            </a:r>
          </a:p>
          <a:p>
            <a:r>
              <a:rPr lang="it-IT" sz="2400" dirty="0" smtClean="0"/>
              <a:t>Sicurezza antisismica</a:t>
            </a:r>
          </a:p>
          <a:p>
            <a:endParaRPr lang="it-I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274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Valutazione complessiva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Addizionalità</a:t>
            </a:r>
            <a:endParaRPr lang="it-IT" dirty="0" smtClean="0"/>
          </a:p>
          <a:p>
            <a:r>
              <a:rPr lang="it-IT" dirty="0" smtClean="0"/>
              <a:t>Condizionalità</a:t>
            </a:r>
          </a:p>
          <a:p>
            <a:r>
              <a:rPr lang="it-IT" smtClean="0"/>
              <a:t>Quadro macroeconomico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4982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Il </a:t>
            </a:r>
            <a:r>
              <a:rPr lang="en-GB" dirty="0" err="1" smtClean="0"/>
              <a:t>patto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37123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 smtClean="0"/>
              <a:t>Avviare e sostenere un percorso unitario di intervento sul territorio della città e dell’Area </a:t>
            </a:r>
            <a:r>
              <a:rPr lang="it-IT" dirty="0"/>
              <a:t>M</a:t>
            </a:r>
            <a:r>
              <a:rPr lang="it-IT" dirty="0" smtClean="0"/>
              <a:t>etropolitana di </a:t>
            </a:r>
            <a:r>
              <a:rPr lang="it-IT" dirty="0"/>
              <a:t>C</a:t>
            </a:r>
            <a:r>
              <a:rPr lang="it-IT" dirty="0" smtClean="0"/>
              <a:t>atania, finalizzato allo sviluppo economico, produttivo ed occupazionale dell’area, nonché alla sostenibilità ambientale ed alla sicurezza del territorio (art. 2)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8824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504537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quadro europeo (PIL pro capite)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7331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quadro europeo (occupazione)</a:t>
            </a:r>
            <a:endParaRPr lang="it-I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505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18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Il Quadro europeo (disoccupazione)</a:t>
            </a:r>
            <a:endParaRPr lang="it-I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6410"/>
            <a:ext cx="9144000" cy="481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26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it-IT" dirty="0" smtClean="0"/>
              <a:t>Il quadro europeo (NEET)</a:t>
            </a:r>
            <a:endParaRPr lang="it-I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0" y="1417638"/>
            <a:ext cx="4966582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34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dirty="0" smtClean="0"/>
              <a:t>Il quadro europeo (I laureati)</a:t>
            </a:r>
            <a:endParaRPr lang="it-I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0" y="1417638"/>
            <a:ext cx="4972373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73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Il quadro europeo (competitività regionale)</a:t>
            </a:r>
            <a:endParaRPr lang="it-I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1601196"/>
            <a:ext cx="5101525" cy="525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88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ambiti del patto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Infrastrutture</a:t>
            </a:r>
            <a:r>
              <a:rPr lang="en-GB" dirty="0" smtClean="0"/>
              <a:t> (19%)</a:t>
            </a:r>
          </a:p>
          <a:p>
            <a:r>
              <a:rPr lang="en-GB" dirty="0" err="1" smtClean="0"/>
              <a:t>Ambiente</a:t>
            </a:r>
            <a:r>
              <a:rPr lang="en-GB" dirty="0" smtClean="0"/>
              <a:t> (62%)</a:t>
            </a:r>
          </a:p>
          <a:p>
            <a:r>
              <a:rPr lang="en-GB" dirty="0" err="1" smtClean="0"/>
              <a:t>Sviluppo</a:t>
            </a:r>
            <a:r>
              <a:rPr lang="en-GB" dirty="0" smtClean="0"/>
              <a:t> </a:t>
            </a:r>
            <a:r>
              <a:rPr lang="en-GB" dirty="0" err="1" smtClean="0"/>
              <a:t>economico</a:t>
            </a:r>
            <a:r>
              <a:rPr lang="en-GB" dirty="0" smtClean="0"/>
              <a:t> e </a:t>
            </a:r>
            <a:r>
              <a:rPr lang="en-GB" dirty="0" err="1" smtClean="0"/>
              <a:t>produttivo</a:t>
            </a:r>
            <a:r>
              <a:rPr lang="en-GB" dirty="0" smtClean="0"/>
              <a:t> (3%)</a:t>
            </a:r>
          </a:p>
          <a:p>
            <a:r>
              <a:rPr lang="en-GB" dirty="0" err="1" smtClean="0"/>
              <a:t>Turismo</a:t>
            </a:r>
            <a:r>
              <a:rPr lang="en-GB" dirty="0" smtClean="0"/>
              <a:t> e </a:t>
            </a:r>
            <a:r>
              <a:rPr lang="en-GB" dirty="0" err="1" smtClean="0"/>
              <a:t>cultura</a:t>
            </a:r>
            <a:r>
              <a:rPr lang="en-GB" dirty="0" smtClean="0"/>
              <a:t> (3%)</a:t>
            </a:r>
          </a:p>
          <a:p>
            <a:r>
              <a:rPr lang="en-GB" dirty="0" err="1" smtClean="0"/>
              <a:t>Sicurezza</a:t>
            </a:r>
            <a:r>
              <a:rPr lang="en-GB" dirty="0" smtClean="0"/>
              <a:t> e </a:t>
            </a:r>
            <a:r>
              <a:rPr lang="en-GB" dirty="0" err="1" smtClean="0"/>
              <a:t>politiche</a:t>
            </a:r>
            <a:r>
              <a:rPr lang="en-GB" dirty="0" smtClean="0"/>
              <a:t> </a:t>
            </a:r>
            <a:r>
              <a:rPr lang="en-GB" dirty="0" err="1" smtClean="0"/>
              <a:t>sociali</a:t>
            </a:r>
            <a:r>
              <a:rPr lang="en-GB" dirty="0" smtClean="0"/>
              <a:t> (12%)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1960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175</Words>
  <Application>Microsoft Macintosh PowerPoint</Application>
  <PresentationFormat>On-screen Show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Il patto</vt:lpstr>
      <vt:lpstr>Il quadro europeo (PIL pro capite)</vt:lpstr>
      <vt:lpstr>Il quadro europeo (occupazione)</vt:lpstr>
      <vt:lpstr>Il Quadro europeo (disoccupazione)</vt:lpstr>
      <vt:lpstr>Il quadro europeo (NEET)</vt:lpstr>
      <vt:lpstr>Il quadro europeo (I laureati)</vt:lpstr>
      <vt:lpstr>Il quadro europeo (competitività regionale)</vt:lpstr>
      <vt:lpstr>Gli ambiti del patto</vt:lpstr>
      <vt:lpstr>Impatti (I)</vt:lpstr>
      <vt:lpstr>Impatti (II)</vt:lpstr>
      <vt:lpstr>Valutazione complessiva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maurizio caserta</dc:creator>
  <cp:lastModifiedBy>maurizio caserta</cp:lastModifiedBy>
  <cp:revision>19</cp:revision>
  <dcterms:created xsi:type="dcterms:W3CDTF">2019-07-07T15:11:28Z</dcterms:created>
  <dcterms:modified xsi:type="dcterms:W3CDTF">2019-07-08T06:16:31Z</dcterms:modified>
</cp:coreProperties>
</file>