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4.6296296296296294E-2"/>
          <c:w val="0.71548687664041999"/>
          <c:h val="0.89814814814814814"/>
        </c:manualLayout>
      </c:layout>
      <c:pie3DChart>
        <c:varyColors val="1"/>
        <c:ser>
          <c:idx val="0"/>
          <c:order val="0"/>
          <c:cat>
            <c:strRef>
              <c:f>Foglio1!$D$8:$D$11</c:f>
              <c:strCache>
                <c:ptCount val="4"/>
                <c:pt idx="0">
                  <c:v>PATTO</c:v>
                </c:pt>
                <c:pt idx="1">
                  <c:v>PON</c:v>
                </c:pt>
                <c:pt idx="2">
                  <c:v>POC</c:v>
                </c:pt>
                <c:pt idx="3">
                  <c:v>AGENDA URB.</c:v>
                </c:pt>
              </c:strCache>
            </c:strRef>
          </c:cat>
          <c:val>
            <c:numRef>
              <c:f>Foglio1!$E$8:$E$11</c:f>
              <c:numCache>
                <c:formatCode>General</c:formatCode>
                <c:ptCount val="4"/>
                <c:pt idx="0">
                  <c:v>332</c:v>
                </c:pt>
                <c:pt idx="1">
                  <c:v>86</c:v>
                </c:pt>
                <c:pt idx="2">
                  <c:v>25</c:v>
                </c:pt>
                <c:pt idx="3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Foglio1!$D$28:$D$31</c:f>
              <c:strCache>
                <c:ptCount val="4"/>
                <c:pt idx="0">
                  <c:v>si attuazione</c:v>
                </c:pt>
                <c:pt idx="1">
                  <c:v>no attuazione</c:v>
                </c:pt>
                <c:pt idx="2">
                  <c:v>commissariati</c:v>
                </c:pt>
                <c:pt idx="3">
                  <c:v>totale Patto</c:v>
                </c:pt>
              </c:strCache>
            </c:strRef>
          </c:cat>
          <c:val>
            <c:numRef>
              <c:f>Foglio1!$E$28:$E$31</c:f>
              <c:numCache>
                <c:formatCode>_("€"* #,##0.00_);_("€"* \(#,##0.00\);_("€"* "-"??_);_(@_)</c:formatCode>
                <c:ptCount val="4"/>
                <c:pt idx="0">
                  <c:v>94112693.909999996</c:v>
                </c:pt>
                <c:pt idx="1">
                  <c:v>86587306.090000004</c:v>
                </c:pt>
                <c:pt idx="2">
                  <c:v>151300000</c:v>
                </c:pt>
                <c:pt idx="3">
                  <c:v>332000000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738176"/>
        <c:axId val="78749696"/>
        <c:axId val="0"/>
      </c:bar3DChart>
      <c:catAx>
        <c:axId val="78738176"/>
        <c:scaling>
          <c:orientation val="minMax"/>
        </c:scaling>
        <c:delete val="0"/>
        <c:axPos val="b"/>
        <c:majorTickMark val="out"/>
        <c:minorTickMark val="none"/>
        <c:tickLblPos val="nextTo"/>
        <c:crossAx val="78749696"/>
        <c:crosses val="autoZero"/>
        <c:auto val="1"/>
        <c:lblAlgn val="ctr"/>
        <c:lblOffset val="100"/>
        <c:noMultiLvlLbl val="0"/>
      </c:catAx>
      <c:valAx>
        <c:axId val="78749696"/>
        <c:scaling>
          <c:orientation val="minMax"/>
        </c:scaling>
        <c:delete val="0"/>
        <c:axPos val="l"/>
        <c:majorGridlines/>
        <c:numFmt formatCode="_(&quot;€&quot;* #,##0.00_);_(&quot;€&quot;* \(#,##0.00\);_(&quot;€&quot;* &quot;-&quot;??_);_(@_)" sourceLinked="1"/>
        <c:majorTickMark val="out"/>
        <c:minorTickMark val="none"/>
        <c:tickLblPos val="nextTo"/>
        <c:crossAx val="78738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80528" y="918989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1340768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/>
                <a:uLnTx/>
                <a:uFillTx/>
                <a:latin typeface="Calibri" charset="0"/>
                <a:cs typeface="Calibri" charset="0"/>
              </a:rPr>
              <a:t>Gli investimenti previsti nel Patto per lo Sviluppo della città di Catania e lo stato d’attuazione</a:t>
            </a: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srgbClr val="004393"/>
              </a:solidFill>
              <a:effectLst/>
              <a:uLnTx/>
              <a:uFillTx/>
              <a:latin typeface="Calibri" charset="0"/>
              <a:cs typeface="Calibri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53215"/>
            <a:ext cx="6818199" cy="233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33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996952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LO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STATO D’ATTUAZIONE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indent="0" algn="l">
              <a:buFontTx/>
              <a:buNone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Fondi FSC in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attuazione di spesa (</a:t>
            </a: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aggiornamento GES.PRO al 05/07/2019):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94.112.693,91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attuazione</a:t>
            </a: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34.618.706,03 già rendicontati su GES.PRO</a:t>
            </a: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59.493.987,88 da rendicontare su GES.PRO</a:t>
            </a: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endParaRPr lang="it-IT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endParaRPr lang="it-IT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Importo non in attuazione</a:t>
            </a:r>
            <a:endParaRPr lang="it-IT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€ 86.587.306,09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1956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996952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LO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STATO D’ATTUAZIONE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indent="0" algn="l">
              <a:buFontTx/>
              <a:buNone/>
            </a:pPr>
            <a:r>
              <a:rPr lang="it-IT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Fondi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FSC</a:t>
            </a:r>
          </a:p>
          <a:p>
            <a:pPr indent="0" algn="l">
              <a:buFontTx/>
              <a:buNone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888884"/>
              </p:ext>
            </p:extLst>
          </p:nvPr>
        </p:nvGraphicFramePr>
        <p:xfrm>
          <a:off x="2266950" y="313865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98787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996952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LO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STATO D’ATTUAZIONE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indent="0" algn="l">
              <a:buFontTx/>
              <a:buNone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Fondi FSC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attuazione: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Strade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Scuole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 in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Zona ASI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Rifunzionalizzazione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rete museale </a:t>
            </a:r>
          </a:p>
          <a:p>
            <a:pPr algn="l"/>
            <a:endParaRPr lang="it-IT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452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3068960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RIMODULAZIONE E SVILUPPI FUTURI</a:t>
            </a:r>
            <a:endParaRPr kumimoji="0" lang="it-IT" sz="2800" b="1" i="0" u="sng" strike="noStrike" kern="1200" cap="none" spc="0" normalizeH="0" noProof="0" dirty="0" smtClean="0">
              <a:ln>
                <a:noFill/>
              </a:ln>
              <a:solidFill>
                <a:srgbClr val="0043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indent="0" algn="l">
              <a:buFontTx/>
              <a:buNone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strategici </a:t>
            </a: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il </a:t>
            </a:r>
            <a:r>
              <a:rPr lang="it-IT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futuro </a:t>
            </a: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città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Emergenza abitativa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Edilizia scolastica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Sicurezza luoghi di lavoro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Strade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Impianti sportivi</a:t>
            </a:r>
          </a:p>
          <a:p>
            <a:pPr algn="l"/>
            <a:endParaRPr lang="it-IT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 per </a:t>
            </a:r>
            <a:r>
              <a:rPr lang="it-IT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piccole e medie imprese 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conseguenziale </a:t>
            </a:r>
            <a:r>
              <a:rPr lang="it-IT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 locale</a:t>
            </a:r>
          </a:p>
          <a:p>
            <a:pPr indent="0" algn="l">
              <a:buFontTx/>
              <a:buNone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4211960" y="4289091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091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3068960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CONCERTAZIONE </a:t>
            </a:r>
            <a:endParaRPr kumimoji="0" lang="it-IT" sz="2800" b="1" i="0" u="sng" strike="noStrike" kern="1200" cap="none" spc="0" normalizeH="0" noProof="0" dirty="0" smtClean="0">
              <a:ln>
                <a:noFill/>
              </a:ln>
              <a:solidFill>
                <a:srgbClr val="0043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Tavoli di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Ordini </a:t>
            </a: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Professionali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Associazioni di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ANCE – Confindustria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Associazione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cittadini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Sindacati</a:t>
            </a:r>
          </a:p>
          <a:p>
            <a:pPr algn="l"/>
            <a:endParaRPr lang="it-IT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Condivisione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scelte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democrazia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partecipata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spunti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riflessioni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suggerimenti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collaborazioni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verifica raggiungimento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it-IT" sz="2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4211960" y="4289091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137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3068960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MASSIMO IMPEGNO E PRIORITA’</a:t>
            </a:r>
            <a:endParaRPr kumimoji="0" lang="it-IT" sz="2800" b="1" i="0" u="sng" strike="noStrike" kern="1200" cap="none" spc="0" normalizeH="0" noProof="0" dirty="0" smtClean="0">
              <a:ln>
                <a:noFill/>
              </a:ln>
              <a:solidFill>
                <a:srgbClr val="0043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Priorità procedurale nella gestione interna dei processi</a:t>
            </a:r>
            <a:endParaRPr lang="it-IT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Fondamentale impegno dei direttori di Direzione e di Ragioneria</a:t>
            </a: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Assunzione da parte della struttura comunale della responsabilità sull’attuazione e della determinazione nel raggiungimento dei target fisici e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finaziari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it-IT" sz="2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l">
              <a:buFontTx/>
              <a:buNone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5058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80528" y="918989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132856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z="2000" dirty="0" smtClean="0"/>
              <a:t>Gli investimenti previsti nel Patto per lo Sviluppo della città di Catania e lo stato d’attuazione</a:t>
            </a:r>
          </a:p>
          <a:p>
            <a:endParaRPr lang="it-IT" sz="2000" dirty="0" smtClean="0"/>
          </a:p>
          <a:p>
            <a:endParaRPr lang="it-IT" sz="2000" dirty="0"/>
          </a:p>
          <a:p>
            <a:r>
              <a:rPr lang="it-IT" sz="3600" dirty="0" smtClean="0"/>
              <a:t>Grazie per l’attenzione</a:t>
            </a:r>
          </a:p>
          <a:p>
            <a:endParaRPr lang="it-IT" sz="2000" dirty="0"/>
          </a:p>
          <a:p>
            <a:r>
              <a:rPr lang="it-IT" sz="2000" dirty="0" smtClean="0"/>
              <a:t>fabio.finocchiaro@comune.catania.it</a:t>
            </a:r>
            <a:endParaRPr lang="it-IT" sz="20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77072"/>
            <a:ext cx="5663085" cy="194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9842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852936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LE PROSPETTIVE E GLI INVESTIMENTI: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1" i="0" u="sng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800" dirty="0" smtClean="0"/>
              <a:t>Il </a:t>
            </a:r>
            <a:r>
              <a:rPr lang="it-IT" sz="2800" dirty="0" smtClean="0">
                <a:solidFill>
                  <a:srgbClr val="FF0000"/>
                </a:solidFill>
              </a:rPr>
              <a:t>Patto per Catania</a:t>
            </a:r>
            <a:r>
              <a:rPr lang="it-IT" sz="2800" dirty="0" smtClean="0"/>
              <a:t>, insieme agli altri </a:t>
            </a:r>
            <a:r>
              <a:rPr lang="it-IT" sz="2800" dirty="0" smtClean="0">
                <a:solidFill>
                  <a:srgbClr val="FF0000"/>
                </a:solidFill>
              </a:rPr>
              <a:t>Programmi di finanziamento </a:t>
            </a:r>
            <a:r>
              <a:rPr lang="it-IT" sz="2800" dirty="0" smtClean="0"/>
              <a:t>che attengono a </a:t>
            </a:r>
            <a:r>
              <a:rPr lang="it-IT" sz="2800" dirty="0" smtClean="0">
                <a:solidFill>
                  <a:srgbClr val="FF0000"/>
                </a:solidFill>
              </a:rPr>
              <a:t>fondi strutturali</a:t>
            </a:r>
            <a:r>
              <a:rPr lang="it-IT" sz="2800" dirty="0" smtClean="0"/>
              <a:t>, rappresenta in questo momento di contenimento della spesa un indispensabile e </a:t>
            </a:r>
            <a:r>
              <a:rPr lang="it-IT" sz="2800" dirty="0" smtClean="0">
                <a:solidFill>
                  <a:srgbClr val="FF0000"/>
                </a:solidFill>
              </a:rPr>
              <a:t>strategico strumento </a:t>
            </a:r>
            <a:r>
              <a:rPr lang="it-IT" sz="2800" dirty="0" smtClean="0"/>
              <a:t>finalizzato alla realizzazione di </a:t>
            </a:r>
            <a:r>
              <a:rPr lang="it-IT" sz="2800" dirty="0" smtClean="0">
                <a:solidFill>
                  <a:srgbClr val="FF0000"/>
                </a:solidFill>
              </a:rPr>
              <a:t>investimenti </a:t>
            </a:r>
            <a:r>
              <a:rPr lang="it-IT" sz="2800" dirty="0" smtClean="0"/>
              <a:t>nell’ambito dei </a:t>
            </a:r>
            <a:r>
              <a:rPr lang="it-IT" sz="2800" dirty="0" smtClean="0">
                <a:solidFill>
                  <a:srgbClr val="FF0000"/>
                </a:solidFill>
              </a:rPr>
              <a:t>servizi</a:t>
            </a:r>
            <a:r>
              <a:rPr lang="it-IT" sz="2800" dirty="0" smtClean="0"/>
              <a:t> e delle </a:t>
            </a:r>
            <a:r>
              <a:rPr lang="it-IT" sz="2800" dirty="0" smtClean="0">
                <a:solidFill>
                  <a:srgbClr val="FF0000"/>
                </a:solidFill>
              </a:rPr>
              <a:t>infrastrutture</a:t>
            </a:r>
            <a:r>
              <a:rPr lang="it-IT" sz="2800" dirty="0" smtClean="0"/>
              <a:t> nell’area Metropolitana.</a:t>
            </a: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00439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19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852936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LE PROSPETTIVE E GLI INVESTIMENTI: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800" dirty="0" smtClean="0">
                <a:solidFill>
                  <a:srgbClr val="FF0000"/>
                </a:solidFill>
              </a:rPr>
              <a:t>Patto per Catania</a:t>
            </a:r>
            <a:r>
              <a:rPr lang="it-IT" sz="2800" dirty="0"/>
              <a:t> </a:t>
            </a:r>
            <a:r>
              <a:rPr lang="it-IT" sz="2800" dirty="0" smtClean="0"/>
              <a:t>– 332 milioni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800" dirty="0" smtClean="0">
                <a:solidFill>
                  <a:srgbClr val="FF0000"/>
                </a:solidFill>
              </a:rPr>
              <a:t>PON Metro – 86 milioni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800" dirty="0" smtClean="0">
                <a:solidFill>
                  <a:srgbClr val="FF0000"/>
                </a:solidFill>
              </a:rPr>
              <a:t>POC Metro – 25 </a:t>
            </a:r>
            <a:r>
              <a:rPr lang="it-IT" sz="2800" dirty="0" err="1" smtClean="0">
                <a:solidFill>
                  <a:srgbClr val="FF0000"/>
                </a:solidFill>
              </a:rPr>
              <a:t>milion</a:t>
            </a:r>
            <a:endParaRPr lang="it-IT" sz="2800" dirty="0" smtClean="0">
              <a:solidFill>
                <a:srgbClr val="FF0000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800" dirty="0" smtClean="0">
                <a:solidFill>
                  <a:srgbClr val="FF0000"/>
                </a:solidFill>
              </a:rPr>
              <a:t>Agenda Urbana (PO FESR) – 42 milioni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it-IT" sz="2800" dirty="0" smtClean="0"/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TOTALE € 485.000.000,00</a:t>
            </a: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128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1556792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LE PROSPETTIVE E GLI INVESTIMENTI: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5839"/>
              </p:ext>
            </p:extLst>
          </p:nvPr>
        </p:nvGraphicFramePr>
        <p:xfrm>
          <a:off x="2591224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34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3284984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Le </a:t>
            </a:r>
            <a:r>
              <a:rPr kumimoji="0" lang="it-IT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PROSPETTIVE E GLI INVESTIMENTI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Aree Tematiche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000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Infrastrutture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mobilità stradale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rigenerazione urbana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didattica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l’inclusione sociale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l’ambiente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lo sviluppo e la </a:t>
            </a:r>
            <a:r>
              <a:rPr lang="it-IT" sz="1700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competività</a:t>
            </a:r>
            <a:r>
              <a:rPr lang="it-IT" sz="17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delle imprese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valorizzazione del patrimonio culturale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lo sport</a:t>
            </a:r>
          </a:p>
          <a:p>
            <a:pPr lvl="1" algn="l"/>
            <a:endParaRPr lang="it-IT" sz="10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Servizi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il rafforzamento delle competenze dell’Amministrazione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it-IT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lo sviluppo e la </a:t>
            </a:r>
            <a:r>
              <a:rPr lang="it-IT" sz="1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competività</a:t>
            </a:r>
            <a:r>
              <a:rPr lang="it-IT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delle imprese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147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1412776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I PUNTI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DI FORZA (attuali e 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possibile conseguimento) 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 DI DEBOLEZZA</a:t>
            </a:r>
            <a:endParaRPr kumimoji="0" lang="it-IT" sz="2400" b="1" i="0" u="sng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4492"/>
              </p:ext>
            </p:extLst>
          </p:nvPr>
        </p:nvGraphicFramePr>
        <p:xfrm>
          <a:off x="114300" y="2129264"/>
          <a:ext cx="8915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Punti di forza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Punti di debolezza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Accrescimento del </a:t>
                      </a:r>
                      <a:r>
                        <a:rPr lang="it-IT" sz="1800" b="1" i="0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know-how per la gestione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Iniziale carenza di progetti esecutivi</a:t>
                      </a:r>
                      <a:endParaRPr lang="it-IT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Disponibilità finanziarie extra bilancio</a:t>
                      </a:r>
                      <a:endParaRPr lang="it-IT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Difficolta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nella progettazione esecutiva</a:t>
                      </a:r>
                      <a:endParaRPr lang="it-IT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Ottimi rapporti con la </a:t>
                      </a:r>
                      <a:r>
                        <a:rPr lang="it-IT" sz="1800" b="1" kern="1200" dirty="0" err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governance</a:t>
                      </a:r>
                      <a:endParaRPr lang="it-IT" sz="1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Lentezza procedurale nella fase d’attuazione</a:t>
                      </a:r>
                      <a:endParaRPr lang="it-IT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Possibilità di realizzare opere strategiche</a:t>
                      </a:r>
                      <a:endParaRPr lang="it-IT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Difficoltà di apprendimento del </a:t>
                      </a:r>
                      <a:r>
                        <a:rPr lang="it-IT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Si.Ge.Co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it-IT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Aumento dei livelli occupazionali</a:t>
                      </a:r>
                      <a:endParaRPr lang="it-IT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Scarsa attitudine a lavorare per obiettivi</a:t>
                      </a:r>
                      <a:endParaRPr lang="it-IT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Aumento dell’attrattività/</a:t>
                      </a:r>
                      <a:r>
                        <a:rPr lang="it-IT" b="1" dirty="0" err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compet</a:t>
                      </a:r>
                      <a:r>
                        <a:rPr lang="it-IT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della città</a:t>
                      </a:r>
                      <a:endParaRPr lang="it-IT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Lentezze in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fase di pagamento (dissesto)</a:t>
                      </a:r>
                      <a:endParaRPr lang="it-IT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8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996952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LO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STATO D’ATTUAZIONE</a:t>
            </a:r>
            <a:endParaRPr lang="it-IT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numeri: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332 milioni 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fondi FSC stanziati per Catania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440 milioni 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relativi ad altri fondi (PON, POR, </a:t>
            </a:r>
            <a:r>
              <a:rPr lang="it-IT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it-IT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Com.le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APQ, fondi statali, </a:t>
            </a:r>
            <a:r>
              <a:rPr lang="it-IT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Totale </a:t>
            </a:r>
            <a:r>
              <a:rPr lang="it-IT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Patto per lo Sviluppo della Città di Catania</a:t>
            </a:r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</a:t>
            </a:r>
            <a:r>
              <a:rPr lang="it-IT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772.000,00</a:t>
            </a:r>
            <a:endParaRPr lang="it-IT" sz="28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49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996952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LO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STATO D’ATTUAZIONE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Fondi FSC: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 milioni </a:t>
            </a:r>
            <a:r>
              <a:rPr lang="it-IT" sz="2400" b="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n-ea"/>
                <a:cs typeface="+mn-cs"/>
              </a:rPr>
              <a:t>–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 depurazione in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infraz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Comun.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31,3 milioni 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Idraulica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Forcile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Nitta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Bummacaro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torrente Carcaci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it-IT" sz="1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 commissariati 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rispettivamente dal MATTM e dal Dipartimento Reg. </a:t>
            </a:r>
            <a:r>
              <a:rPr lang="it-IT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Territ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 Ambiente</a:t>
            </a: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it-IT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Totale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Patto </a:t>
            </a: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gestito dall’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A.U. di Catania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€ 180.070.000,00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398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4624"/>
            <a:ext cx="89154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3296"/>
            <a:ext cx="8953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egnaposto contenuto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456" y="3104382"/>
            <a:ext cx="8771536" cy="301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/>
        </p:nvSpPr>
        <p:spPr bwMode="auto">
          <a:xfrm>
            <a:off x="457200" y="2996952"/>
            <a:ext cx="82296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 i="0" kern="1200">
                <a:solidFill>
                  <a:srgbClr val="004393"/>
                </a:solidFill>
                <a:latin typeface="Calibri" charset="0"/>
                <a:ea typeface="Calibri" charset="0"/>
                <a:cs typeface="Calibri" charset="0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91C6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LO</a:t>
            </a:r>
            <a:r>
              <a:rPr kumimoji="0" lang="it-IT" sz="2800" b="1" i="0" u="sng" strike="noStrike" kern="1200" cap="none" spc="0" normalizeH="0" noProof="0" dirty="0" smtClean="0">
                <a:ln>
                  <a:noFill/>
                </a:ln>
                <a:solidFill>
                  <a:srgbClr val="0043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STATO D’ATTUAZIONE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700" b="1" i="0" strike="noStrike" kern="1200" cap="none" spc="0" normalizeH="0" baseline="0" noProof="0" dirty="0" smtClean="0">
              <a:ln>
                <a:noFill/>
              </a:ln>
              <a:solidFill>
                <a:srgbClr val="004393"/>
              </a:solidFill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Fondi FSC </a:t>
            </a: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 realizzato </a:t>
            </a:r>
            <a:r>
              <a:rPr lang="it-IT" sz="2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aggiornamento GES.PRO al 05/07/2019):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34.618.706,03</a:t>
            </a:r>
          </a:p>
          <a:p>
            <a:pPr marL="457200" lvl="0" indent="-457200" algn="l">
              <a:buFont typeface="Wingdings" panose="05000000000000000000" pitchFamily="2" charset="2"/>
              <a:buChar char="ü"/>
            </a:pPr>
            <a:endParaRPr lang="it-IT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Importo da spendere </a:t>
            </a:r>
            <a:endParaRPr lang="it-IT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€ 146.081.293,97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54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552</Words>
  <Application>Microsoft Office PowerPoint</Application>
  <PresentationFormat>Presentazione su schermo (4:3)</PresentationFormat>
  <Paragraphs>136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17</cp:revision>
  <dcterms:created xsi:type="dcterms:W3CDTF">2019-07-07T17:09:43Z</dcterms:created>
  <dcterms:modified xsi:type="dcterms:W3CDTF">2019-07-07T20:40:51Z</dcterms:modified>
</cp:coreProperties>
</file>